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64" r:id="rId4"/>
    <p:sldId id="265" r:id="rId5"/>
    <p:sldId id="258" r:id="rId6"/>
    <p:sldId id="259" r:id="rId7"/>
    <p:sldId id="260" r:id="rId8"/>
    <p:sldId id="263" r:id="rId9"/>
    <p:sldId id="262"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5F9923-3503-4759-B395-A3CC5229E3BE}" type="datetimeFigureOut">
              <a:rPr lang="en-US" smtClean="0"/>
              <a:pPr/>
              <a:t>1/23/2013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F49AA-B12D-435D-8AD3-629D19326FA3}" type="slidenum">
              <a:rPr lang="en-US" smtClean="0"/>
              <a:pPr/>
              <a:t>‹#›</a:t>
            </a:fld>
            <a:endParaRPr lang="en-US"/>
          </a:p>
        </p:txBody>
      </p:sp>
    </p:spTree>
    <p:extLst>
      <p:ext uri="{BB962C8B-B14F-4D97-AF65-F5344CB8AC3E}">
        <p14:creationId xmlns:p14="http://schemas.microsoft.com/office/powerpoint/2010/main" val="275375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0DF49AA-B12D-435D-8AD3-629D19326FA3}"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432C0F-D3F8-4D5F-BE2B-94030ACFDCD5}"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29EAD-5EFF-4A6D-AD55-A7DE281FF14F}"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432C0F-D3F8-4D5F-BE2B-94030ACFDCD5}"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29EAD-5EFF-4A6D-AD55-A7DE281FF1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432C0F-D3F8-4D5F-BE2B-94030ACFDCD5}"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29EAD-5EFF-4A6D-AD55-A7DE281FF1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432C0F-D3F8-4D5F-BE2B-94030ACFDCD5}"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29EAD-5EFF-4A6D-AD55-A7DE281FF1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32C0F-D3F8-4D5F-BE2B-94030ACFDCD5}"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29EAD-5EFF-4A6D-AD55-A7DE281FF14F}"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432C0F-D3F8-4D5F-BE2B-94030ACFDCD5}"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29EAD-5EFF-4A6D-AD55-A7DE281FF1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432C0F-D3F8-4D5F-BE2B-94030ACFDCD5}" type="datetimeFigureOut">
              <a:rPr lang="en-US" smtClean="0"/>
              <a:pPr/>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C29EAD-5EFF-4A6D-AD55-A7DE281FF14F}"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432C0F-D3F8-4D5F-BE2B-94030ACFDCD5}" type="datetimeFigureOut">
              <a:rPr lang="en-US" smtClean="0"/>
              <a:pPr/>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C29EAD-5EFF-4A6D-AD55-A7DE281FF1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32C0F-D3F8-4D5F-BE2B-94030ACFDCD5}" type="datetimeFigureOut">
              <a:rPr lang="en-US" smtClean="0"/>
              <a:pPr/>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C29EAD-5EFF-4A6D-AD55-A7DE281FF1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432C0F-D3F8-4D5F-BE2B-94030ACFDCD5}"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29EAD-5EFF-4A6D-AD55-A7DE281FF14F}"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432C0F-D3F8-4D5F-BE2B-94030ACFDCD5}"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29EAD-5EFF-4A6D-AD55-A7DE281FF1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9432C0F-D3F8-4D5F-BE2B-94030ACFDCD5}" type="datetimeFigureOut">
              <a:rPr lang="en-US" smtClean="0"/>
              <a:pPr/>
              <a:t>1/23/2013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CC29EAD-5EFF-4A6D-AD55-A7DE281FF14F}"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543800" cy="1524000"/>
          </a:xfrm>
        </p:spPr>
        <p:txBody>
          <a:bodyPr/>
          <a:lstStyle/>
          <a:p>
            <a:pPr algn="ctr"/>
            <a:r>
              <a:rPr lang="en-US" sz="6600" dirty="0" smtClean="0"/>
              <a:t>History/Conflict of Jerusalem</a:t>
            </a:r>
            <a:endParaRPr lang="en-US" sz="6600" dirty="0"/>
          </a:p>
        </p:txBody>
      </p:sp>
      <p:sp>
        <p:nvSpPr>
          <p:cNvPr id="3" name="Subtitle 2"/>
          <p:cNvSpPr>
            <a:spLocks noGrp="1"/>
          </p:cNvSpPr>
          <p:nvPr>
            <p:ph type="subTitle" idx="1"/>
          </p:nvPr>
        </p:nvSpPr>
        <p:spPr/>
        <p:txBody>
          <a:bodyPr>
            <a:normAutofit lnSpcReduction="10000"/>
          </a:bodyPr>
          <a:lstStyle/>
          <a:p>
            <a:r>
              <a:rPr lang="en-US" dirty="0" smtClean="0"/>
              <a:t>By: Sarah Kane &amp; Aj Tapa’atoutai</a:t>
            </a:r>
          </a:p>
          <a:p>
            <a:r>
              <a:rPr lang="en-US" dirty="0" smtClean="0"/>
              <a:t>Period:B4</a:t>
            </a:r>
            <a:endParaRPr lang="en-US" dirty="0"/>
          </a:p>
        </p:txBody>
      </p:sp>
    </p:spTree>
    <p:extLst>
      <p:ext uri="{BB962C8B-B14F-4D97-AF65-F5344CB8AC3E}">
        <p14:creationId xmlns:p14="http://schemas.microsoft.com/office/powerpoint/2010/main" val="1192552517"/>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066800"/>
            <a:ext cx="3332964" cy="4339650"/>
          </a:xfrm>
          <a:prstGeom prst="rect">
            <a:avLst/>
          </a:prstGeom>
          <a:noFill/>
        </p:spPr>
        <p:txBody>
          <a:bodyPr wrap="none" lIns="91440" tIns="45720" rIns="91440" bIns="45720">
            <a:spAutoFit/>
          </a:bodyPr>
          <a:lstStyle/>
          <a:p>
            <a:pPr algn="ctr"/>
            <a:r>
              <a:rPr lang="en-US" sz="13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a:t>
            </a:r>
          </a:p>
          <a:p>
            <a:pPr algn="ctr"/>
            <a:r>
              <a:rPr lang="en-US" sz="13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End</a:t>
            </a:r>
            <a:endParaRPr lang="en-US" sz="13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7543800" cy="3886200"/>
          </a:xfrm>
        </p:spPr>
        <p:txBody>
          <a:bodyPr>
            <a:normAutofit/>
          </a:bodyPr>
          <a:lstStyle/>
          <a:p>
            <a:r>
              <a:rPr lang="en-US" dirty="0" smtClean="0"/>
              <a:t>423 </a:t>
            </a:r>
            <a:r>
              <a:rPr lang="en-US" dirty="0"/>
              <a:t>BCE </a:t>
            </a:r>
            <a:endParaRPr lang="en-US" dirty="0" smtClean="0"/>
          </a:p>
          <a:p>
            <a:pPr marL="0" indent="0">
              <a:buNone/>
            </a:pPr>
            <a:r>
              <a:rPr lang="en-US" dirty="0" smtClean="0"/>
              <a:t>The </a:t>
            </a:r>
            <a:r>
              <a:rPr lang="en-US" dirty="0"/>
              <a:t>Babylonians conquered </a:t>
            </a:r>
            <a:r>
              <a:rPr lang="en-US" dirty="0" smtClean="0"/>
              <a:t>Israel &amp; </a:t>
            </a:r>
            <a:r>
              <a:rPr lang="en-US" dirty="0"/>
              <a:t>destroyed the Temple and exiled the Jews </a:t>
            </a:r>
            <a:br>
              <a:rPr lang="en-US" dirty="0"/>
            </a:br>
            <a:r>
              <a:rPr lang="en-US" dirty="0" smtClean="0"/>
              <a:t/>
            </a:r>
            <a:br>
              <a:rPr lang="en-US" dirty="0" smtClean="0"/>
            </a:br>
            <a:r>
              <a:rPr lang="en-US" dirty="0"/>
              <a:t/>
            </a:r>
            <a:br>
              <a:rPr lang="en-US" dirty="0"/>
            </a:br>
            <a:r>
              <a:rPr lang="en-US" dirty="0"/>
              <a:t/>
            </a:r>
            <a:br>
              <a:rPr lang="en-US" dirty="0"/>
            </a:br>
            <a:r>
              <a:rPr lang="en-US" dirty="0"/>
              <a:t/>
            </a:r>
            <a:br>
              <a:rPr lang="en-US" dirty="0"/>
            </a:br>
            <a:endParaRPr lang="en-US" dirty="0"/>
          </a:p>
        </p:txBody>
      </p:sp>
      <p:pic>
        <p:nvPicPr>
          <p:cNvPr id="5" name="Picture 4" descr="First temple.jpg"/>
          <p:cNvPicPr>
            <a:picLocks noChangeAspect="1"/>
          </p:cNvPicPr>
          <p:nvPr/>
        </p:nvPicPr>
        <p:blipFill>
          <a:blip r:embed="rId2"/>
          <a:stretch>
            <a:fillRect/>
          </a:stretch>
        </p:blipFill>
        <p:spPr>
          <a:xfrm>
            <a:off x="4267200" y="3429000"/>
            <a:ext cx="3962400" cy="2137698"/>
          </a:xfrm>
          <a:prstGeom prst="rect">
            <a:avLst/>
          </a:prstGeom>
        </p:spPr>
      </p:pic>
      <p:sp>
        <p:nvSpPr>
          <p:cNvPr id="6" name="Right Arrow 5"/>
          <p:cNvSpPr/>
          <p:nvPr/>
        </p:nvSpPr>
        <p:spPr>
          <a:xfrm>
            <a:off x="1981200" y="3810000"/>
            <a:ext cx="16764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3962400"/>
            <a:ext cx="2514600" cy="369332"/>
          </a:xfrm>
          <a:prstGeom prst="rect">
            <a:avLst/>
          </a:prstGeom>
          <a:noFill/>
        </p:spPr>
        <p:txBody>
          <a:bodyPr wrap="square" rtlCol="0">
            <a:spAutoFit/>
          </a:bodyPr>
          <a:lstStyle/>
          <a:p>
            <a:r>
              <a:rPr lang="en-US" dirty="0" smtClean="0"/>
              <a:t>First Temple </a:t>
            </a:r>
            <a:endParaRPr lang="en-US" dirty="0"/>
          </a:p>
        </p:txBody>
      </p:sp>
    </p:spTree>
    <p:extLst>
      <p:ext uri="{BB962C8B-B14F-4D97-AF65-F5344CB8AC3E}">
        <p14:creationId xmlns:p14="http://schemas.microsoft.com/office/powerpoint/2010/main" val="1781237497"/>
      </p:ext>
    </p:extLst>
  </p:cSld>
  <p:clrMapOvr>
    <a:masterClrMapping/>
  </p:clrMapOvr>
  <p:transition spd="slow">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153400" cy="1828800"/>
          </a:xfrm>
        </p:spPr>
        <p:txBody>
          <a:bodyPr>
            <a:noAutofit/>
          </a:bodyPr>
          <a:lstStyle/>
          <a:p>
            <a:pPr marL="0" indent="0">
              <a:buNone/>
            </a:pPr>
            <a:endParaRPr lang="en-US" b="1" dirty="0" smtClean="0"/>
          </a:p>
          <a:p>
            <a:pPr marL="0" indent="0">
              <a:buNone/>
            </a:pPr>
            <a:endParaRPr lang="en-US" b="1" dirty="0" smtClean="0"/>
          </a:p>
          <a:p>
            <a:pPr marL="0" indent="0"/>
            <a:r>
              <a:rPr lang="en-US" dirty="0" smtClean="0"/>
              <a:t>352 BCE </a:t>
            </a:r>
          </a:p>
          <a:p>
            <a:pPr marL="0" indent="0">
              <a:buNone/>
            </a:pPr>
            <a:r>
              <a:rPr lang="en-US" dirty="0" smtClean="0"/>
              <a:t>The Temple was rebuilt and stood for another 400 years.</a:t>
            </a:r>
            <a:endParaRPr lang="en-US" b="1" dirty="0" smtClean="0"/>
          </a:p>
          <a:p>
            <a:r>
              <a:rPr lang="en-US" dirty="0" smtClean="0"/>
              <a:t>70 CE</a:t>
            </a:r>
            <a:br>
              <a:rPr lang="en-US" dirty="0" smtClean="0"/>
            </a:br>
            <a:r>
              <a:rPr lang="en-US" dirty="0" smtClean="0"/>
              <a:t>The Romans destroyed the second Temple.</a:t>
            </a:r>
            <a:br>
              <a:rPr lang="en-US" dirty="0" smtClean="0"/>
            </a:br>
            <a:r>
              <a:rPr lang="en-US" dirty="0" smtClean="0"/>
              <a:t/>
            </a:r>
            <a:br>
              <a:rPr lang="en-US" dirty="0" smtClean="0"/>
            </a:br>
            <a:endParaRPr lang="en-US" dirty="0"/>
          </a:p>
        </p:txBody>
      </p:sp>
      <p:pic>
        <p:nvPicPr>
          <p:cNvPr id="23554" name="Picture 2" descr="http://people.ucalgary.ca/~elsegal/RelS369/Pics/SecondTemple.jpg"/>
          <p:cNvPicPr>
            <a:picLocks noChangeAspect="1" noChangeArrowheads="1"/>
          </p:cNvPicPr>
          <p:nvPr/>
        </p:nvPicPr>
        <p:blipFill>
          <a:blip r:embed="rId2"/>
          <a:stretch>
            <a:fillRect/>
          </a:stretch>
        </p:blipFill>
        <p:spPr bwMode="auto">
          <a:xfrm>
            <a:off x="533400" y="2514600"/>
            <a:ext cx="3383280" cy="2613329"/>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4572000" cy="2862322"/>
          </a:xfrm>
          <a:prstGeom prst="rect">
            <a:avLst/>
          </a:prstGeom>
        </p:spPr>
        <p:txBody>
          <a:bodyPr>
            <a:spAutoFit/>
          </a:bodyPr>
          <a:lstStyle/>
          <a:p>
            <a:pPr>
              <a:buFont typeface="Arial" pitchFamily="34" charset="0"/>
              <a:buChar char="•"/>
            </a:pPr>
            <a:r>
              <a:rPr lang="en-US" sz="2000" b="1" dirty="0" smtClean="0"/>
              <a:t>312</a:t>
            </a:r>
            <a:r>
              <a:rPr lang="en-US" sz="2000" dirty="0" smtClean="0"/>
              <a:t/>
            </a:r>
            <a:br>
              <a:rPr lang="en-US" sz="2000" dirty="0" smtClean="0"/>
            </a:br>
            <a:r>
              <a:rPr lang="en-US" sz="2000" dirty="0" smtClean="0"/>
              <a:t>The Christians ruled Israel for 300 years and Jews could not live in Jerusalem.</a:t>
            </a:r>
            <a:br>
              <a:rPr lang="en-US" sz="2000" dirty="0" smtClean="0"/>
            </a:br>
            <a:r>
              <a:rPr lang="en-US" sz="2000" b="1" dirty="0" smtClean="0"/>
              <a:t>638</a:t>
            </a:r>
            <a:r>
              <a:rPr lang="en-US" sz="2000" dirty="0" smtClean="0"/>
              <a:t/>
            </a:r>
            <a:br>
              <a:rPr lang="en-US" sz="2000" dirty="0" smtClean="0"/>
            </a:br>
            <a:r>
              <a:rPr lang="en-US" sz="2000" dirty="0" smtClean="0"/>
              <a:t>The Muslims conquered Israel and Jerusalem. Jews were allowed to come back, they also</a:t>
            </a:r>
          </a:p>
          <a:p>
            <a:r>
              <a:rPr lang="en-US" sz="2000" dirty="0" smtClean="0"/>
              <a:t> built their mosques atop Judaism’s holiest </a:t>
            </a:r>
          </a:p>
          <a:p>
            <a:r>
              <a:rPr lang="en-US" sz="2000" dirty="0" smtClean="0"/>
              <a:t>site the Temple Mount</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838200"/>
            <a:ext cx="3435315" cy="2228645"/>
          </a:xfrm>
          <a:prstGeom prst="rect">
            <a:avLst/>
          </a:prstGeom>
          <a:ln>
            <a:noFill/>
          </a:ln>
          <a:effectLst>
            <a:softEdge rad="112500"/>
          </a:effectLst>
        </p:spPr>
      </p:pic>
      <p:pic>
        <p:nvPicPr>
          <p:cNvPr id="4" name="Picture 3" descr="TempleMount.jpg"/>
          <p:cNvPicPr>
            <a:picLocks noChangeAspect="1"/>
          </p:cNvPicPr>
          <p:nvPr/>
        </p:nvPicPr>
        <p:blipFill>
          <a:blip r:embed="rId3"/>
          <a:stretch>
            <a:fillRect/>
          </a:stretch>
        </p:blipFill>
        <p:spPr>
          <a:xfrm>
            <a:off x="381000" y="4038600"/>
            <a:ext cx="36576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Elbow Connector 6"/>
          <p:cNvCxnSpPr/>
          <p:nvPr/>
        </p:nvCxnSpPr>
        <p:spPr>
          <a:xfrm rot="5400000" flipH="1" flipV="1">
            <a:off x="5981700" y="3695700"/>
            <a:ext cx="12954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10800000" flipV="1">
            <a:off x="4267200" y="4876800"/>
            <a:ext cx="1905000" cy="228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96000" y="4419600"/>
            <a:ext cx="2615395" cy="1754326"/>
          </a:xfrm>
          <a:prstGeom prst="rect">
            <a:avLst/>
          </a:prstGeom>
          <a:noFill/>
        </p:spPr>
        <p:txBody>
          <a:bodyPr wrap="none" lIns="91440" tIns="45720" rIns="91440" bIns="45720">
            <a:spAutoFit/>
          </a:bodyPr>
          <a:lstStyle/>
          <a:p>
            <a:pPr algn="ctr"/>
            <a:r>
              <a:rPr lang="en-US" sz="5400" b="1" cap="none" spc="100" dirty="0" smtClean="0">
                <a:ln w="18000">
                  <a:solidFill>
                    <a:schemeClr val="accent1">
                      <a:satMod val="200000"/>
                      <a:tint val="72000"/>
                    </a:schemeClr>
                  </a:solidFill>
                  <a:prstDash val="solid"/>
                </a:ln>
                <a:solidFill>
                  <a:schemeClr val="bg1">
                    <a:lumMod val="95000"/>
                  </a:schemeClr>
                </a:solidFill>
                <a:effectLst>
                  <a:outerShdw blurRad="25000" dist="20000" dir="16020000" algn="tl">
                    <a:schemeClr val="accent1">
                      <a:satMod val="200000"/>
                      <a:shade val="1000"/>
                      <a:alpha val="60000"/>
                    </a:schemeClr>
                  </a:outerShdw>
                </a:effectLst>
              </a:rPr>
              <a:t>Temple </a:t>
            </a:r>
          </a:p>
          <a:p>
            <a:pPr algn="ctr"/>
            <a:r>
              <a:rPr lang="en-US" sz="5400" b="1" cap="none" spc="100" dirty="0" smtClean="0">
                <a:ln w="18000">
                  <a:solidFill>
                    <a:schemeClr val="accent1">
                      <a:satMod val="200000"/>
                      <a:tint val="72000"/>
                    </a:schemeClr>
                  </a:solidFill>
                  <a:prstDash val="solid"/>
                </a:ln>
                <a:solidFill>
                  <a:schemeClr val="bg1">
                    <a:lumMod val="95000"/>
                  </a:schemeClr>
                </a:solidFill>
                <a:effectLst>
                  <a:outerShdw blurRad="25000" dist="20000" dir="16020000" algn="tl">
                    <a:schemeClr val="accent1">
                      <a:satMod val="200000"/>
                      <a:shade val="1000"/>
                      <a:alpha val="60000"/>
                    </a:schemeClr>
                  </a:outerShdw>
                </a:effectLst>
              </a:rPr>
              <a:t>Mount</a:t>
            </a:r>
            <a:endParaRPr lang="en-US" sz="5400" b="1" cap="none" spc="100" dirty="0">
              <a:ln w="18000">
                <a:solidFill>
                  <a:schemeClr val="accent1">
                    <a:satMod val="200000"/>
                    <a:tint val="72000"/>
                  </a:schemeClr>
                </a:solidFill>
                <a:prstDash val="solid"/>
              </a:ln>
              <a:solidFill>
                <a:schemeClr val="bg1">
                  <a:lumMod val="950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05800" cy="4267200"/>
          </a:xfrm>
        </p:spPr>
        <p:txBody>
          <a:bodyPr>
            <a:normAutofit fontScale="92500" lnSpcReduction="10000"/>
          </a:bodyPr>
          <a:lstStyle/>
          <a:p>
            <a:r>
              <a:rPr lang="en-US" b="1" dirty="0" smtClean="0"/>
              <a:t>1099</a:t>
            </a:r>
            <a:r>
              <a:rPr lang="en-US" dirty="0"/>
              <a:t/>
            </a:r>
            <a:br>
              <a:rPr lang="en-US" dirty="0"/>
            </a:br>
            <a:r>
              <a:rPr lang="en-US" dirty="0"/>
              <a:t>The Christians defeat the Muslims and kill all the Jews in Jerusalem</a:t>
            </a:r>
            <a:r>
              <a:rPr lang="en-US" dirty="0" smtClean="0"/>
              <a:t>.</a:t>
            </a:r>
          </a:p>
          <a:p>
            <a:endParaRPr lang="en-US" dirty="0"/>
          </a:p>
          <a:p>
            <a:endParaRPr lang="en-US" dirty="0" smtClean="0"/>
          </a:p>
          <a:p>
            <a:r>
              <a:rPr lang="en-US" b="1" i="1" dirty="0"/>
              <a:t>From the time of the destruction of the Temple, no foreign ruler paid much attention to Jerusalem and it became a poor, run down city that suffered from a lack of clean water, from disease, and from robbers. Despite this, Jews everywhere dreamed of returning to Jerusalem and many literally risked their lives to travel and settle there. The Western Wall, the last remnant of the Temple, was the holiest place in Jerusalem for prayer.</a:t>
            </a:r>
            <a:r>
              <a:rPr lang="en-US" dirty="0"/>
              <a:t/>
            </a:r>
            <a:br>
              <a:rPr lang="en-US" dirty="0"/>
            </a:br>
            <a:r>
              <a:rPr lang="en-US" dirty="0"/>
              <a:t/>
            </a:r>
            <a:br>
              <a:rPr lang="en-US" dirty="0"/>
            </a:b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4267200"/>
            <a:ext cx="2819400" cy="2466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8626522"/>
      </p:ext>
    </p:extLst>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543800" cy="4495800"/>
          </a:xfrm>
        </p:spPr>
        <p:txBody>
          <a:bodyPr>
            <a:normAutofit fontScale="92500" lnSpcReduction="20000"/>
          </a:bodyPr>
          <a:lstStyle/>
          <a:p>
            <a:r>
              <a:rPr lang="en-US" dirty="0"/>
              <a:t>1500 </a:t>
            </a:r>
            <a:endParaRPr lang="en-US" dirty="0" smtClean="0"/>
          </a:p>
          <a:p>
            <a:pPr marL="0" indent="0">
              <a:buNone/>
            </a:pPr>
            <a:r>
              <a:rPr lang="en-US" dirty="0" smtClean="0"/>
              <a:t>Though </a:t>
            </a:r>
            <a:r>
              <a:rPr lang="en-US" dirty="0"/>
              <a:t>Jews were scattered all over the world, many made heroic efforts to move to Israel and settle in Jerusalem</a:t>
            </a:r>
            <a:r>
              <a:rPr lang="en-US" dirty="0" smtClean="0"/>
              <a:t>.</a:t>
            </a:r>
          </a:p>
          <a:p>
            <a:r>
              <a:rPr lang="en-US" dirty="0" smtClean="0"/>
              <a:t>1517</a:t>
            </a:r>
          </a:p>
          <a:p>
            <a:pPr marL="0" indent="0">
              <a:buNone/>
            </a:pPr>
            <a:r>
              <a:rPr lang="en-US" dirty="0" smtClean="0"/>
              <a:t>The Turkish empire conquered Israel &amp; Jerusalem , They ruled for over 400 years.</a:t>
            </a:r>
          </a:p>
          <a:p>
            <a:r>
              <a:rPr lang="en-US" dirty="0" smtClean="0"/>
              <a:t>1917</a:t>
            </a:r>
          </a:p>
          <a:p>
            <a:pPr marL="0" indent="0">
              <a:buNone/>
            </a:pPr>
            <a:r>
              <a:rPr lang="en-US" dirty="0" smtClean="0"/>
              <a:t>The British conquered Jerusalem &amp; Israel in World War 1</a:t>
            </a:r>
          </a:p>
          <a:p>
            <a:endParaRPr lang="en-US" dirty="0" smtClean="0"/>
          </a:p>
          <a:p>
            <a:pPr marL="0" indent="0">
              <a:buNone/>
            </a:pPr>
            <a:r>
              <a:rPr lang="en-US" dirty="0" smtClean="0"/>
              <a:t>		  </a:t>
            </a:r>
          </a:p>
          <a:p>
            <a:pPr marL="0" indent="0">
              <a:buNone/>
            </a:pPr>
            <a:endParaRPr lang="en-US" dirty="0"/>
          </a:p>
          <a:p>
            <a:pPr marL="0" indent="0">
              <a:buNone/>
            </a:pPr>
            <a:r>
              <a:rPr lang="en-US" dirty="0" smtClean="0"/>
              <a:t>		  This is a picture of how Israel and the </a:t>
            </a:r>
          </a:p>
          <a:p>
            <a:pPr marL="0" indent="0">
              <a:buNone/>
            </a:pPr>
            <a:r>
              <a:rPr lang="en-US" dirty="0"/>
              <a:t>	</a:t>
            </a:r>
            <a:r>
              <a:rPr lang="en-US" dirty="0" smtClean="0"/>
              <a:t>	  Palestine are split.</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352799"/>
            <a:ext cx="2133600" cy="3014133"/>
          </a:xfrm>
          <a:prstGeom prst="rect">
            <a:avLst/>
          </a:prstGeom>
        </p:spPr>
      </p:pic>
    </p:spTree>
    <p:extLst>
      <p:ext uri="{BB962C8B-B14F-4D97-AF65-F5344CB8AC3E}">
        <p14:creationId xmlns:p14="http://schemas.microsoft.com/office/powerpoint/2010/main" val="1178555480"/>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7543800" cy="3886200"/>
          </a:xfrm>
        </p:spPr>
        <p:txBody>
          <a:bodyPr>
            <a:normAutofit lnSpcReduction="10000"/>
          </a:bodyPr>
          <a:lstStyle/>
          <a:p>
            <a:r>
              <a:rPr lang="en-US" dirty="0" smtClean="0"/>
              <a:t>1850 - 1948 .</a:t>
            </a:r>
          </a:p>
          <a:p>
            <a:pPr>
              <a:buNone/>
            </a:pPr>
            <a:r>
              <a:rPr lang="en-US" dirty="0" smtClean="0"/>
              <a:t>Over the centuries the Jewish population grew, Until there were 10,000 Jews living in the city in 1850.</a:t>
            </a:r>
          </a:p>
          <a:p>
            <a:r>
              <a:rPr lang="en-US" dirty="0" smtClean="0"/>
              <a:t>1948</a:t>
            </a:r>
          </a:p>
          <a:p>
            <a:pPr>
              <a:buNone/>
            </a:pPr>
            <a:r>
              <a:rPr lang="en-US" dirty="0" smtClean="0"/>
              <a:t>Israel fought and won the War of Independence, but lost Jerusalem to the Jordanian forces.</a:t>
            </a:r>
          </a:p>
          <a:p>
            <a:r>
              <a:rPr lang="en-US" dirty="0" smtClean="0"/>
              <a:t>1967</a:t>
            </a:r>
          </a:p>
          <a:p>
            <a:pPr>
              <a:buNone/>
            </a:pPr>
            <a:r>
              <a:rPr lang="en-US" dirty="0" smtClean="0"/>
              <a:t>The Jews were cut off from the heart of Jerusalem. The Arabs plan to attack &amp; destroy Jewish State. Israel won the war in just six days. (Six day war)</a:t>
            </a:r>
          </a:p>
          <a:p>
            <a:pPr>
              <a:buNone/>
            </a:pPr>
            <a:endParaRPr lang="en-US" dirty="0"/>
          </a:p>
        </p:txBody>
      </p:sp>
      <p:pic>
        <p:nvPicPr>
          <p:cNvPr id="3074" name="Picture 2" descr="http://newsimg.bbc.co.uk/media/images/45453000/jpg/_45453622_-8.jpg"/>
          <p:cNvPicPr>
            <a:picLocks noChangeAspect="1" noChangeArrowheads="1"/>
          </p:cNvPicPr>
          <p:nvPr/>
        </p:nvPicPr>
        <p:blipFill>
          <a:blip r:embed="rId3"/>
          <a:srcRect/>
          <a:stretch>
            <a:fillRect/>
          </a:stretch>
        </p:blipFill>
        <p:spPr bwMode="auto">
          <a:xfrm>
            <a:off x="2209800" y="4800600"/>
            <a:ext cx="3429000" cy="1928813"/>
          </a:xfrm>
          <a:prstGeom prst="rect">
            <a:avLst/>
          </a:prstGeom>
          <a:ln>
            <a:noFill/>
          </a:ln>
          <a:effectLst>
            <a:outerShdw blurRad="190500" algn="tl" rotWithShape="0">
              <a:srgbClr val="000000">
                <a:alpha val="70000"/>
              </a:srgbClr>
            </a:outerShdw>
          </a:effectLst>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px-West_Bank_&amp;_Gaza_Map_2007_(Settlements).png"/>
          <p:cNvPicPr>
            <a:picLocks noGrp="1" noChangeAspect="1"/>
          </p:cNvPicPr>
          <p:nvPr>
            <p:ph idx="1"/>
          </p:nvPr>
        </p:nvPicPr>
        <p:blipFill>
          <a:blip r:embed="rId3"/>
          <a:stretch>
            <a:fillRect/>
          </a:stretch>
        </p:blipFill>
        <p:spPr>
          <a:xfrm>
            <a:off x="685800" y="4191000"/>
            <a:ext cx="1905165" cy="2370026"/>
          </a:xfrm>
        </p:spPr>
      </p:pic>
      <p:sp>
        <p:nvSpPr>
          <p:cNvPr id="3" name="TextBox 2"/>
          <p:cNvSpPr txBox="1"/>
          <p:nvPr/>
        </p:nvSpPr>
        <p:spPr>
          <a:xfrm>
            <a:off x="304800" y="533400"/>
            <a:ext cx="8458200" cy="1261884"/>
          </a:xfrm>
          <a:prstGeom prst="rect">
            <a:avLst/>
          </a:prstGeom>
          <a:noFill/>
        </p:spPr>
        <p:txBody>
          <a:bodyPr wrap="square" rtlCol="0">
            <a:spAutoFit/>
          </a:bodyPr>
          <a:lstStyle/>
          <a:p>
            <a:pPr>
              <a:buFont typeface="Arial" pitchFamily="34" charset="0"/>
              <a:buChar char="•"/>
            </a:pPr>
            <a:r>
              <a:rPr lang="en-US" dirty="0" smtClean="0"/>
              <a:t>1980s</a:t>
            </a:r>
          </a:p>
          <a:p>
            <a:r>
              <a:rPr lang="en-US" sz="2000" dirty="0" smtClean="0"/>
              <a:t>Shia groups came into Hizbullah and Amal going against Israel and partnering with remnants of Palestinian Organizations that planned to attack Galilee</a:t>
            </a:r>
            <a:r>
              <a:rPr lang="en-US" dirty="0" smtClean="0"/>
              <a:t>.</a:t>
            </a:r>
          </a:p>
          <a:p>
            <a:endParaRPr lang="en-US" dirty="0"/>
          </a:p>
        </p:txBody>
      </p:sp>
      <p:sp>
        <p:nvSpPr>
          <p:cNvPr id="6" name="TextBox 5"/>
          <p:cNvSpPr txBox="1"/>
          <p:nvPr/>
        </p:nvSpPr>
        <p:spPr>
          <a:xfrm>
            <a:off x="381000" y="1676400"/>
            <a:ext cx="7924800" cy="1477328"/>
          </a:xfrm>
          <a:prstGeom prst="rect">
            <a:avLst/>
          </a:prstGeom>
          <a:noFill/>
        </p:spPr>
        <p:txBody>
          <a:bodyPr wrap="square" rtlCol="0">
            <a:spAutoFit/>
          </a:bodyPr>
          <a:lstStyle/>
          <a:p>
            <a:pPr>
              <a:buFont typeface="Arial" pitchFamily="34" charset="0"/>
              <a:buChar char="•"/>
            </a:pPr>
            <a:r>
              <a:rPr lang="en-US" dirty="0" smtClean="0"/>
              <a:t> 2000s</a:t>
            </a:r>
          </a:p>
          <a:p>
            <a:r>
              <a:rPr lang="en-US" dirty="0" smtClean="0"/>
              <a:t>President Bill Clinton got Palestinian Leader (Yasser Arafat) and Israeli Prime Minister (Ehud Barak) to sign a peace treaty.</a:t>
            </a:r>
          </a:p>
          <a:p>
            <a:r>
              <a:rPr lang="en-US" dirty="0" smtClean="0"/>
              <a:t>-</a:t>
            </a:r>
            <a:r>
              <a:rPr lang="en-US" b="1" dirty="0" smtClean="0"/>
              <a:t> Battle of Gaza: </a:t>
            </a:r>
            <a:r>
              <a:rPr lang="en-US" dirty="0" smtClean="0"/>
              <a:t>A military conflict of Hamas against Fatah taking place at the Gaza Strip.</a:t>
            </a:r>
            <a:endParaRPr lang="en-US" dirty="0"/>
          </a:p>
        </p:txBody>
      </p:sp>
    </p:spTree>
  </p:cSld>
  <p:clrMapOvr>
    <a:masterClrMapping/>
  </p:clrMapOvr>
  <p:transition spd="slow">
    <p:wheel spokes="8"/>
    <p:sndAc>
      <p:stSnd>
        <p:snd r:embed="rId2" name="explod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ountries.bridgat.com/images/Israel_Flag.jpg"/>
          <p:cNvPicPr>
            <a:picLocks noChangeAspect="1" noChangeArrowheads="1"/>
          </p:cNvPicPr>
          <p:nvPr/>
        </p:nvPicPr>
        <p:blipFill>
          <a:blip r:embed="rId2"/>
          <a:srcRect/>
          <a:stretch>
            <a:fillRect/>
          </a:stretch>
        </p:blipFill>
        <p:spPr bwMode="auto">
          <a:xfrm>
            <a:off x="1828800" y="1981200"/>
            <a:ext cx="5682002" cy="3352800"/>
          </a:xfrm>
          <a:prstGeom prst="rect">
            <a:avLst/>
          </a:prstGeom>
          <a:ln>
            <a:noFill/>
          </a:ln>
          <a:effectLst>
            <a:softEdge rad="112500"/>
          </a:effectLst>
        </p:spPr>
      </p:pic>
      <p:sp>
        <p:nvSpPr>
          <p:cNvPr id="5" name="TextBox 4"/>
          <p:cNvSpPr txBox="1"/>
          <p:nvPr/>
        </p:nvSpPr>
        <p:spPr>
          <a:xfrm>
            <a:off x="1828800" y="1066800"/>
            <a:ext cx="5562600" cy="646331"/>
          </a:xfrm>
          <a:prstGeom prst="rect">
            <a:avLst/>
          </a:prstGeom>
          <a:noFill/>
        </p:spPr>
        <p:txBody>
          <a:bodyPr wrap="square" rtlCol="0">
            <a:spAutoFit/>
          </a:bodyPr>
          <a:lstStyle/>
          <a:p>
            <a:pPr>
              <a:buFont typeface="Arial" pitchFamily="34" charset="0"/>
              <a:buChar char="•"/>
            </a:pPr>
            <a:r>
              <a:rPr lang="en-US" dirty="0" smtClean="0"/>
              <a:t>The Flag of Israel was adopted on October,  28, 1948</a:t>
            </a:r>
          </a:p>
          <a:p>
            <a:endParaRPr lang="en-US" dirty="0"/>
          </a:p>
        </p:txBody>
      </p:sp>
    </p:spTree>
  </p:cSld>
  <p:clrMapOvr>
    <a:masterClrMapping/>
  </p:clrMapOvr>
  <p:transition spd="slow">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169</TotalTime>
  <Words>183</Words>
  <Application>Microsoft Office PowerPoint</Application>
  <PresentationFormat>On-screen Show (4:3)</PresentationFormat>
  <Paragraphs>46</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NewsPrint</vt:lpstr>
      <vt:lpstr>History/Conflict of Jerusalem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History/Conflict of Jerusalem</dc:title>
  <dc:creator>Asinate Tapa'Atoutai</dc:creator>
  <cp:lastModifiedBy>Asinate Tapa'Atoutai</cp:lastModifiedBy>
  <cp:revision>25</cp:revision>
  <dcterms:created xsi:type="dcterms:W3CDTF">2012-12-14T15:11:57Z</dcterms:created>
  <dcterms:modified xsi:type="dcterms:W3CDTF">2013-01-23T18:50:21Z</dcterms:modified>
</cp:coreProperties>
</file>