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2" r:id="rId7"/>
    <p:sldId id="263" r:id="rId8"/>
    <p:sldId id="261" r:id="rId9"/>
    <p:sldId id="264" r:id="rId10"/>
  </p:sldIdLst>
  <p:sldSz cx="9144000" cy="704056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422" y="-312"/>
      </p:cViewPr>
      <p:guideLst>
        <p:guide orient="horz" pos="2218"/>
        <p:guide pos="28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6456"/>
            <a:ext cx="1981200" cy="67307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8021"/>
            <a:ext cx="6705601" cy="6727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107611"/>
            <a:ext cx="1981200" cy="1877483"/>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BBCAE5D-6025-48EC-B084-CCBE125D9F05}" type="datetimeFigureOut">
              <a:rPr lang="en-US" smtClean="0"/>
              <a:t>12/5/2012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DD9A9-C371-40E4-A89D-E52F57E8CE09}"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1" y="2107611"/>
            <a:ext cx="6324600" cy="1877483"/>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CAE5D-6025-48EC-B084-CCBE125D9F0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D9A9-C371-40E4-A89D-E52F57E8CE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399" y="151241"/>
            <a:ext cx="6705601" cy="67307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2" y="151241"/>
            <a:ext cx="1956047" cy="67307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81952"/>
            <a:ext cx="1676400" cy="60072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81952"/>
            <a:ext cx="6019800" cy="600729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CAE5D-6025-48EC-B084-CCBE125D9F0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DD9A9-C371-40E4-A89D-E52F57E8CE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CAE5D-6025-48EC-B084-CCBE125D9F0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D9A9-C371-40E4-A89D-E52F57E8CE0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6456"/>
            <a:ext cx="1981200" cy="67307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8021"/>
            <a:ext cx="6705601" cy="6727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2" y="2969270"/>
            <a:ext cx="1600202" cy="1689735"/>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BBCAE5D-6025-48EC-B084-CCBE125D9F05}" type="datetimeFigureOut">
              <a:rPr lang="en-US" smtClean="0"/>
              <a:t>12/5/2012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DD9A9-C371-40E4-A89D-E52F57E8CE09}"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1" y="2969270"/>
            <a:ext cx="6324600" cy="1689735"/>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64835"/>
            <a:ext cx="4038600" cy="4524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64835"/>
            <a:ext cx="4038600" cy="4524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BCAE5D-6025-48EC-B084-CCBE125D9F0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DD9A9-C371-40E4-A89D-E52F57E8CE0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768290"/>
            <a:ext cx="4040188" cy="656793"/>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503313"/>
            <a:ext cx="4040188" cy="37859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68290"/>
            <a:ext cx="4041774" cy="656793"/>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503313"/>
            <a:ext cx="4041774" cy="37859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BCAE5D-6025-48EC-B084-CCBE125D9F05}" type="datetimeFigureOut">
              <a:rPr lang="en-US" smtClean="0"/>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DD9A9-C371-40E4-A89D-E52F57E8CE0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BCAE5D-6025-48EC-B084-CCBE125D9F05}" type="datetimeFigureOut">
              <a:rPr lang="en-US" smtClean="0"/>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DD9A9-C371-40E4-A89D-E52F57E8CE09}"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2" y="154936"/>
            <a:ext cx="8831803" cy="67307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BCAE5D-6025-48EC-B084-CCBE125D9F05}" type="datetimeFigureOut">
              <a:rPr lang="en-US" smtClean="0"/>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DD9A9-C371-40E4-A89D-E52F57E8CE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1" y="0"/>
            <a:ext cx="9144000" cy="704056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4893"/>
            <a:ext cx="1981200" cy="67307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399" y="156457"/>
            <a:ext cx="6705601" cy="67276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1" y="312916"/>
            <a:ext cx="5867401" cy="60089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3" y="2187268"/>
            <a:ext cx="1673352" cy="2891325"/>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CAE5D-6025-48EC-B084-CCBE125D9F0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DD9A9-C371-40E4-A89D-E52F57E8CE09}" type="slidenum">
              <a:rPr lang="en-US" smtClean="0"/>
              <a:t>‹#›</a:t>
            </a:fld>
            <a:endParaRPr lang="en-US"/>
          </a:p>
        </p:txBody>
      </p:sp>
      <p:sp>
        <p:nvSpPr>
          <p:cNvPr id="11" name="Title 10"/>
          <p:cNvSpPr>
            <a:spLocks noGrp="1"/>
          </p:cNvSpPr>
          <p:nvPr>
            <p:ph type="title"/>
          </p:nvPr>
        </p:nvSpPr>
        <p:spPr>
          <a:xfrm>
            <a:off x="7159753" y="469371"/>
            <a:ext cx="1675660" cy="1717897"/>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0"/>
            <a:ext cx="9144000" cy="704056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4893"/>
            <a:ext cx="1981200" cy="67307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399" y="156457"/>
            <a:ext cx="6705601" cy="6727649"/>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90397"/>
            <a:ext cx="1676400" cy="3050911"/>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CAE5D-6025-48EC-B084-CCBE125D9F0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DD9A9-C371-40E4-A89D-E52F57E8CE09}" type="slidenum">
              <a:rPr lang="en-US" smtClean="0"/>
              <a:t>‹#›</a:t>
            </a:fld>
            <a:endParaRPr lang="en-US"/>
          </a:p>
        </p:txBody>
      </p:sp>
      <p:sp>
        <p:nvSpPr>
          <p:cNvPr id="10" name="Title 9"/>
          <p:cNvSpPr>
            <a:spLocks noGrp="1"/>
          </p:cNvSpPr>
          <p:nvPr>
            <p:ph type="title"/>
          </p:nvPr>
        </p:nvSpPr>
        <p:spPr>
          <a:xfrm>
            <a:off x="7162800" y="472500"/>
            <a:ext cx="1676400" cy="1717897"/>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152402" y="1678497"/>
            <a:ext cx="8831803" cy="517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2" y="156460"/>
            <a:ext cx="8814046" cy="13822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2" y="365322"/>
            <a:ext cx="8381260" cy="108246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64834"/>
            <a:ext cx="8407893" cy="45247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525558"/>
            <a:ext cx="2133600" cy="281623"/>
          </a:xfrm>
          <a:prstGeom prst="rect">
            <a:avLst/>
          </a:prstGeom>
        </p:spPr>
        <p:txBody>
          <a:bodyPr vert="horz" lIns="91440" tIns="45720" rIns="91440" bIns="45720" rtlCol="0" anchor="ctr"/>
          <a:lstStyle>
            <a:lvl1pPr algn="l">
              <a:defRPr sz="1100">
                <a:solidFill>
                  <a:schemeClr val="tx2"/>
                </a:solidFill>
              </a:defRPr>
            </a:lvl1pPr>
          </a:lstStyle>
          <a:p>
            <a:fld id="{1BBCAE5D-6025-48EC-B084-CCBE125D9F05}" type="datetimeFigureOut">
              <a:rPr lang="en-US" smtClean="0"/>
              <a:t>12/5/2012</a:t>
            </a:fld>
            <a:endParaRPr lang="en-US"/>
          </a:p>
        </p:txBody>
      </p:sp>
      <p:sp>
        <p:nvSpPr>
          <p:cNvPr id="5" name="Footer Placeholder 4"/>
          <p:cNvSpPr>
            <a:spLocks noGrp="1"/>
          </p:cNvSpPr>
          <p:nvPr>
            <p:ph type="ftr" sz="quarter" idx="3"/>
          </p:nvPr>
        </p:nvSpPr>
        <p:spPr>
          <a:xfrm>
            <a:off x="3048000" y="6525558"/>
            <a:ext cx="3352800" cy="281623"/>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2" y="6524255"/>
            <a:ext cx="582967" cy="281623"/>
          </a:xfrm>
          <a:prstGeom prst="rect">
            <a:avLst/>
          </a:prstGeom>
          <a:ln w="19050">
            <a:noFill/>
          </a:ln>
        </p:spPr>
        <p:txBody>
          <a:bodyPr vert="horz" lIns="91440" tIns="45720" rIns="91440" bIns="45720" rtlCol="0" anchor="ctr"/>
          <a:lstStyle>
            <a:lvl1pPr algn="ctr">
              <a:defRPr sz="1100">
                <a:solidFill>
                  <a:schemeClr val="tx2"/>
                </a:solidFill>
              </a:defRPr>
            </a:lvl1pPr>
          </a:lstStyle>
          <a:p>
            <a:fld id="{773DD9A9-C371-40E4-A89D-E52F57E8CE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pr.org/news/graphics/2008/june/bill_gates/gates_timeline_04.html" TargetMode="External"/><Relationship Id="rId2" Type="http://schemas.openxmlformats.org/officeDocument/2006/relationships/hyperlink" Target="http://en.wikipedia.org/wiki/Bill_Gates" TargetMode="External"/><Relationship Id="rId1" Type="http://schemas.openxmlformats.org/officeDocument/2006/relationships/slideLayout" Target="../slideLayouts/slideLayout2.xml"/><Relationship Id="rId6" Type="http://schemas.openxmlformats.org/officeDocument/2006/relationships/hyperlink" Target="http://en.wikipedia.org/wiki/Steve_Jobs" TargetMode="External"/><Relationship Id="rId5" Type="http://schemas.openxmlformats.org/officeDocument/2006/relationships/hyperlink" Target="http://www.google.com/" TargetMode="External"/><Relationship Id="rId4" Type="http://schemas.openxmlformats.org/officeDocument/2006/relationships/hyperlink" Target="http://www.nytimes.com/interactive/2011/10/05/business/20111005jobs-life-timeline.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63134"/>
            <a:ext cx="6756400" cy="1877483"/>
          </a:xfrm>
        </p:spPr>
        <p:txBody>
          <a:bodyPr/>
          <a:lstStyle/>
          <a:p>
            <a:pPr algn="ctr"/>
            <a:r>
              <a:rPr lang="en-US" dirty="0" smtClean="0">
                <a:latin typeface="Adobe Myungjo Std M" pitchFamily="18" charset="-128"/>
                <a:ea typeface="Adobe Myungjo Std M" pitchFamily="18" charset="-128"/>
              </a:rPr>
              <a:t> </a:t>
            </a:r>
            <a:r>
              <a:rPr lang="en-US" dirty="0">
                <a:latin typeface="Adobe Myungjo Std M" pitchFamily="18" charset="-128"/>
                <a:ea typeface="Adobe Myungjo Std M" pitchFamily="18" charset="-128"/>
              </a:rPr>
              <a:t> </a:t>
            </a:r>
            <a:r>
              <a:rPr lang="en-US" dirty="0" smtClean="0">
                <a:latin typeface="Adobe Myungjo Std M" pitchFamily="18" charset="-128"/>
                <a:ea typeface="Adobe Myungjo Std M" pitchFamily="18" charset="-128"/>
              </a:rPr>
              <a:t>      </a:t>
            </a:r>
            <a:r>
              <a:rPr lang="en-US" dirty="0" smtClean="0">
                <a:solidFill>
                  <a:srgbClr val="B3523F"/>
                </a:solidFill>
                <a:latin typeface="Adobe Myungjo Std M" pitchFamily="18" charset="-128"/>
                <a:ea typeface="Adobe Myungjo Std M" pitchFamily="18" charset="-128"/>
              </a:rPr>
              <a:t>Bill  &amp; Steve      Gates</a:t>
            </a:r>
            <a:r>
              <a:rPr lang="en-US" dirty="0">
                <a:solidFill>
                  <a:srgbClr val="B3523F"/>
                </a:solidFill>
                <a:latin typeface="Adobe Myungjo Std M" pitchFamily="18" charset="-128"/>
                <a:ea typeface="Adobe Myungjo Std M" pitchFamily="18" charset="-128"/>
              </a:rPr>
              <a:t> </a:t>
            </a:r>
            <a:r>
              <a:rPr lang="en-US" dirty="0" smtClean="0">
                <a:solidFill>
                  <a:srgbClr val="B3523F"/>
                </a:solidFill>
                <a:latin typeface="Adobe Myungjo Std M" pitchFamily="18" charset="-128"/>
                <a:ea typeface="Adobe Myungjo Std M" pitchFamily="18" charset="-128"/>
              </a:rPr>
              <a:t>  Jobs</a:t>
            </a:r>
            <a:endParaRPr lang="en-US" dirty="0">
              <a:solidFill>
                <a:srgbClr val="B3523F"/>
              </a:solidFill>
              <a:latin typeface="Adobe Myungjo Std M" pitchFamily="18" charset="-128"/>
              <a:ea typeface="Adobe Myungjo Std M" pitchFamily="18" charset="-128"/>
            </a:endParaRPr>
          </a:p>
        </p:txBody>
      </p:sp>
      <p:sp>
        <p:nvSpPr>
          <p:cNvPr id="6" name="TextBox 5"/>
          <p:cNvSpPr txBox="1"/>
          <p:nvPr/>
        </p:nvSpPr>
        <p:spPr>
          <a:xfrm>
            <a:off x="6908800" y="2640211"/>
            <a:ext cx="2235201" cy="923330"/>
          </a:xfrm>
          <a:prstGeom prst="rect">
            <a:avLst/>
          </a:prstGeom>
          <a:noFill/>
        </p:spPr>
        <p:txBody>
          <a:bodyPr wrap="square" rtlCol="0">
            <a:spAutoFit/>
          </a:bodyPr>
          <a:lstStyle/>
          <a:p>
            <a:r>
              <a:rPr lang="en-US" dirty="0" smtClean="0">
                <a:solidFill>
                  <a:srgbClr val="B3523F"/>
                </a:solidFill>
              </a:rPr>
              <a:t>Aj Tapa’atoutai</a:t>
            </a:r>
          </a:p>
          <a:p>
            <a:r>
              <a:rPr lang="en-US" dirty="0" smtClean="0">
                <a:solidFill>
                  <a:srgbClr val="B3523F"/>
                </a:solidFill>
              </a:rPr>
              <a:t>11.27.2012</a:t>
            </a:r>
          </a:p>
          <a:p>
            <a:r>
              <a:rPr lang="en-US" dirty="0" smtClean="0">
                <a:solidFill>
                  <a:srgbClr val="B3523F"/>
                </a:solidFill>
              </a:rPr>
              <a:t>Pd. A2</a:t>
            </a:r>
            <a:endParaRPr lang="en-US" dirty="0">
              <a:solidFill>
                <a:srgbClr val="B3523F"/>
              </a:solidFill>
            </a:endParaRPr>
          </a:p>
        </p:txBody>
      </p:sp>
    </p:spTree>
    <p:extLst>
      <p:ext uri="{BB962C8B-B14F-4D97-AF65-F5344CB8AC3E}">
        <p14:creationId xmlns:p14="http://schemas.microsoft.com/office/powerpoint/2010/main" val="238182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normAutofit/>
          </a:bodyPr>
          <a:lstStyle/>
          <a:p>
            <a:pPr lvl="1"/>
            <a:endParaRPr lang="en-US" sz="1600" dirty="0" smtClean="0"/>
          </a:p>
          <a:p>
            <a:pPr lvl="1"/>
            <a:r>
              <a:rPr lang="en-US" sz="2400" dirty="0" smtClean="0"/>
              <a:t>In my presentation I </a:t>
            </a:r>
            <a:r>
              <a:rPr lang="en-US" sz="2400" dirty="0" smtClean="0"/>
              <a:t>will </a:t>
            </a:r>
            <a:r>
              <a:rPr lang="en-US" sz="2400" dirty="0" smtClean="0"/>
              <a:t>show you who (out of Bill Gates &amp; Steve Jobs) did the most work.</a:t>
            </a:r>
            <a:r>
              <a:rPr lang="en-US" sz="2400" dirty="0"/>
              <a:t> </a:t>
            </a:r>
            <a:r>
              <a:rPr lang="en-US" sz="2400" dirty="0" smtClean="0"/>
              <a:t>And How that person put the most effort into their work. </a:t>
            </a:r>
          </a:p>
          <a:p>
            <a:pPr lvl="1"/>
            <a:endParaRPr lang="en-US" sz="2400" dirty="0"/>
          </a:p>
          <a:p>
            <a:pPr lvl="1"/>
            <a:r>
              <a:rPr lang="en-US" sz="2400" dirty="0" smtClean="0"/>
              <a:t>Thesis Statement: Who did more work Bill or Steve?</a:t>
            </a:r>
            <a:r>
              <a:rPr lang="en-US" sz="2400" dirty="0"/>
              <a:t> </a:t>
            </a:r>
            <a:endParaRPr lang="en-US" sz="2400" dirty="0" smtClean="0"/>
          </a:p>
          <a:p>
            <a:pPr lvl="1"/>
            <a:r>
              <a:rPr lang="en-US" sz="2400" dirty="0" smtClean="0"/>
              <a:t>Also what </a:t>
            </a:r>
            <a:r>
              <a:rPr lang="en-US" sz="2400" dirty="0" smtClean="0"/>
              <a:t>did they invent?</a:t>
            </a:r>
            <a:endParaRPr lang="en-US" sz="2400" dirty="0" smtClean="0"/>
          </a:p>
        </p:txBody>
      </p:sp>
      <p:sp>
        <p:nvSpPr>
          <p:cNvPr id="3" name="Title 2"/>
          <p:cNvSpPr>
            <a:spLocks noGrp="1"/>
          </p:cNvSpPr>
          <p:nvPr>
            <p:ph type="title"/>
          </p:nvPr>
        </p:nvSpPr>
        <p:spPr>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a:lstStyle/>
          <a:p>
            <a:r>
              <a:rPr lang="en-US" dirty="0" smtClean="0"/>
              <a:t>outline</a:t>
            </a:r>
            <a:endParaRPr lang="en-US" dirty="0"/>
          </a:p>
        </p:txBody>
      </p:sp>
    </p:spTree>
    <p:extLst>
      <p:ext uri="{BB962C8B-B14F-4D97-AF65-F5344CB8AC3E}">
        <p14:creationId xmlns:p14="http://schemas.microsoft.com/office/powerpoint/2010/main" val="80631291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 calcmode="lin" valueType="num">
                                      <p:cBhvr additive="base">
                                        <p:cTn id="1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additive="base">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01469"/>
            <a:ext cx="9025448" cy="5339094"/>
          </a:xfrm>
        </p:spPr>
        <p:txBody>
          <a:bodyPr>
            <a:normAutofit/>
          </a:bodyPr>
          <a:lstStyle/>
          <a:p>
            <a:r>
              <a:rPr lang="en-US" dirty="0" smtClean="0">
                <a:solidFill>
                  <a:schemeClr val="accent4">
                    <a:lumMod val="60000"/>
                    <a:lumOff val="40000"/>
                  </a:schemeClr>
                </a:solidFill>
              </a:rPr>
              <a:t>                                                                                                    </a:t>
            </a:r>
            <a:r>
              <a:rPr lang="en-US" dirty="0" smtClean="0">
                <a:solidFill>
                  <a:schemeClr val="accent3">
                    <a:lumMod val="40000"/>
                    <a:lumOff val="60000"/>
                  </a:schemeClr>
                </a:solidFill>
              </a:rPr>
              <a:t>Bill Gate is an American business magnate and philanthropist</a:t>
            </a:r>
            <a:r>
              <a:rPr lang="en-US" dirty="0">
                <a:solidFill>
                  <a:schemeClr val="accent3">
                    <a:lumMod val="40000"/>
                    <a:lumOff val="60000"/>
                  </a:schemeClr>
                </a:solidFill>
              </a:rPr>
              <a:t>.</a:t>
            </a:r>
            <a:endParaRPr lang="en-US" dirty="0" smtClean="0">
              <a:solidFill>
                <a:schemeClr val="accent3">
                  <a:lumMod val="40000"/>
                  <a:lumOff val="60000"/>
                </a:schemeClr>
              </a:solidFill>
            </a:endParaRPr>
          </a:p>
          <a:p>
            <a:r>
              <a:rPr lang="en-US" dirty="0">
                <a:solidFill>
                  <a:schemeClr val="accent3">
                    <a:lumMod val="40000"/>
                    <a:lumOff val="60000"/>
                  </a:schemeClr>
                </a:solidFill>
              </a:rPr>
              <a:t>Born on October 28, </a:t>
            </a:r>
            <a:r>
              <a:rPr lang="en-US" dirty="0" smtClean="0">
                <a:solidFill>
                  <a:schemeClr val="accent3">
                    <a:lumMod val="40000"/>
                    <a:lumOff val="60000"/>
                  </a:schemeClr>
                </a:solidFill>
              </a:rPr>
              <a:t>1955 in Seattle, Washington</a:t>
            </a:r>
          </a:p>
          <a:p>
            <a:r>
              <a:rPr lang="en-US" dirty="0" smtClean="0">
                <a:solidFill>
                  <a:schemeClr val="accent3">
                    <a:lumMod val="40000"/>
                    <a:lumOff val="60000"/>
                  </a:schemeClr>
                </a:solidFill>
              </a:rPr>
              <a:t>One of the worlds wealthiest people</a:t>
            </a:r>
          </a:p>
          <a:p>
            <a:r>
              <a:rPr lang="en-US" dirty="0">
                <a:solidFill>
                  <a:schemeClr val="accent3">
                    <a:lumMod val="40000"/>
                    <a:lumOff val="60000"/>
                  </a:schemeClr>
                </a:solidFill>
              </a:rPr>
              <a:t>Bill Gates created the windows of Microsoft  (ex. Windows 98, 99, ME, 2000, XP, Etc.) He also invented Internet </a:t>
            </a:r>
            <a:r>
              <a:rPr lang="en-US" dirty="0" smtClean="0">
                <a:solidFill>
                  <a:schemeClr val="accent3">
                    <a:lumMod val="40000"/>
                    <a:lumOff val="60000"/>
                  </a:schemeClr>
                </a:solidFill>
              </a:rPr>
              <a:t>Explorer.</a:t>
            </a:r>
          </a:p>
          <a:p>
            <a:r>
              <a:rPr lang="en-US" dirty="0" smtClean="0">
                <a:solidFill>
                  <a:schemeClr val="accent3">
                    <a:lumMod val="40000"/>
                    <a:lumOff val="60000"/>
                  </a:schemeClr>
                </a:solidFill>
              </a:rPr>
              <a:t>First Microsoft retail launched on November 20,1981</a:t>
            </a:r>
          </a:p>
          <a:p>
            <a:r>
              <a:rPr lang="en-US" dirty="0" smtClean="0">
                <a:solidFill>
                  <a:schemeClr val="accent3">
                    <a:lumMod val="40000"/>
                    <a:lumOff val="60000"/>
                  </a:schemeClr>
                </a:solidFill>
              </a:rPr>
              <a:t>1987: Gates becomes the youngest billionaire ever</a:t>
            </a:r>
          </a:p>
          <a:p>
            <a:r>
              <a:rPr lang="en-US" dirty="0" smtClean="0">
                <a:solidFill>
                  <a:schemeClr val="accent3">
                    <a:lumMod val="40000"/>
                    <a:lumOff val="60000"/>
                  </a:schemeClr>
                </a:solidFill>
              </a:rPr>
              <a:t>1989: Gates found Corbis, an archive of art and photography from public</a:t>
            </a:r>
          </a:p>
          <a:p>
            <a:r>
              <a:rPr lang="en-US" dirty="0" smtClean="0">
                <a:solidFill>
                  <a:schemeClr val="accent3">
                    <a:lumMod val="40000"/>
                    <a:lumOff val="60000"/>
                  </a:schemeClr>
                </a:solidFill>
              </a:rPr>
              <a:t>1999: He publishes another best-selling book, Business @ Speed of Thought</a:t>
            </a:r>
          </a:p>
          <a:p>
            <a:r>
              <a:rPr lang="en-US" dirty="0" smtClean="0">
                <a:solidFill>
                  <a:schemeClr val="accent3">
                    <a:lumMod val="40000"/>
                    <a:lumOff val="60000"/>
                  </a:schemeClr>
                </a:solidFill>
              </a:rPr>
              <a:t>2000: Gates steps down as CEO Microsoft</a:t>
            </a:r>
          </a:p>
          <a:p>
            <a:r>
              <a:rPr lang="en-US" dirty="0">
                <a:solidFill>
                  <a:schemeClr val="accent3">
                    <a:lumMod val="40000"/>
                    <a:lumOff val="60000"/>
                  </a:schemeClr>
                </a:solidFill>
              </a:rPr>
              <a:t>2001: DOJ announces that it is no longer seeking to break up Microsoft and will instead seek a lesser antitrust penalty</a:t>
            </a:r>
            <a:endParaRPr lang="en-US" dirty="0" smtClean="0">
              <a:solidFill>
                <a:schemeClr val="accent3">
                  <a:lumMod val="40000"/>
                  <a:lumOff val="60000"/>
                </a:schemeClr>
              </a:solidFill>
            </a:endParaRPr>
          </a:p>
          <a:p>
            <a:endParaRPr lang="en-US" dirty="0" smtClean="0"/>
          </a:p>
          <a:p>
            <a:endParaRPr lang="en-US" dirty="0" smtClean="0"/>
          </a:p>
          <a:p>
            <a:endParaRPr lang="en-US" dirty="0" smtClean="0"/>
          </a:p>
        </p:txBody>
      </p:sp>
      <p:sp>
        <p:nvSpPr>
          <p:cNvPr id="7" name="Title 2"/>
          <p:cNvSpPr>
            <a:spLocks noGrp="1"/>
          </p:cNvSpPr>
          <p:nvPr>
            <p:ph type="title"/>
          </p:nvPr>
        </p:nvSpPr>
        <p:spPr>
          <a:solidFill>
            <a:schemeClr val="tx2">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a:lstStyle/>
          <a:p>
            <a:r>
              <a:rPr lang="en-US" dirty="0"/>
              <a:t> </a:t>
            </a:r>
            <a:r>
              <a:rPr lang="en-US" dirty="0" smtClean="0"/>
              <a:t>          </a:t>
            </a:r>
            <a:r>
              <a:rPr lang="en-US" dirty="0" smtClean="0">
                <a:effectLst>
                  <a:outerShdw blurRad="38100" dist="38100" dir="2700000" algn="tl">
                    <a:srgbClr val="000000">
                      <a:alpha val="43137"/>
                    </a:srgbClr>
                  </a:outerShdw>
                </a:effectLst>
              </a:rPr>
              <a:t>Bill gates</a:t>
            </a:r>
            <a:endParaRPr lang="en-US"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 y="157162"/>
            <a:ext cx="3111500" cy="1939210"/>
          </a:xfrm>
          <a:prstGeom prst="rect">
            <a:avLst/>
          </a:prstGeom>
        </p:spPr>
      </p:pic>
    </p:spTree>
    <p:extLst>
      <p:ext uri="{BB962C8B-B14F-4D97-AF65-F5344CB8AC3E}">
        <p14:creationId xmlns:p14="http://schemas.microsoft.com/office/powerpoint/2010/main" val="276278689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additive="base">
                                        <p:cTn id="4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 calcmode="lin" valueType="num">
                                      <p:cBhvr additive="base">
                                        <p:cTn id="5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
                                            <p:txEl>
                                              <p:pRg st="8" end="8"/>
                                            </p:txEl>
                                          </p:spTgt>
                                        </p:tgtEl>
                                        <p:attrNameLst>
                                          <p:attrName>style.visibility</p:attrName>
                                        </p:attrNameLst>
                                      </p:cBhvr>
                                      <p:to>
                                        <p:strVal val="visible"/>
                                      </p:to>
                                    </p:set>
                                    <p:anim calcmode="lin" valueType="num">
                                      <p:cBhvr additive="base">
                                        <p:cTn id="60"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
                                            <p:txEl>
                                              <p:pRg st="9" end="9"/>
                                            </p:txEl>
                                          </p:spTgt>
                                        </p:tgtEl>
                                        <p:attrNameLst>
                                          <p:attrName>style.visibility</p:attrName>
                                        </p:attrNameLst>
                                      </p:cBhvr>
                                      <p:to>
                                        <p:strVal val="visible"/>
                                      </p:to>
                                    </p:set>
                                    <p:anim calcmode="lin" valueType="num">
                                      <p:cBhvr additive="base">
                                        <p:cTn id="66"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91481"/>
            <a:ext cx="8407893" cy="5181600"/>
          </a:xfrm>
        </p:spPr>
        <p:txBody>
          <a:bodyPr/>
          <a:lstStyle/>
          <a:p>
            <a:r>
              <a:rPr lang="en-US" dirty="0" smtClean="0"/>
              <a:t>2005: </a:t>
            </a:r>
            <a:r>
              <a:rPr lang="en-US" b="1" dirty="0"/>
              <a:t> </a:t>
            </a:r>
            <a:r>
              <a:rPr lang="en-US" dirty="0"/>
              <a:t>Queen Elizabeth II bestows an honorary knighthood on Gates for his contributions to the United Kingdom</a:t>
            </a:r>
            <a:r>
              <a:rPr lang="en-US" dirty="0" smtClean="0"/>
              <a:t>.</a:t>
            </a:r>
          </a:p>
          <a:p>
            <a:r>
              <a:rPr lang="en-US" b="1" dirty="0" smtClean="0"/>
              <a:t>2006</a:t>
            </a:r>
            <a:r>
              <a:rPr lang="en-US" b="1" dirty="0"/>
              <a:t>: </a:t>
            </a:r>
            <a:r>
              <a:rPr lang="en-US" dirty="0"/>
              <a:t>Gates </a:t>
            </a:r>
            <a:r>
              <a:rPr lang="en-US" dirty="0" smtClean="0"/>
              <a:t>announced </a:t>
            </a:r>
            <a:r>
              <a:rPr lang="en-US" dirty="0"/>
              <a:t>that </a:t>
            </a:r>
            <a:r>
              <a:rPr lang="en-US" dirty="0" smtClean="0"/>
              <a:t>he will phase </a:t>
            </a:r>
            <a:r>
              <a:rPr lang="en-US" dirty="0"/>
              <a:t>out </a:t>
            </a:r>
            <a:r>
              <a:rPr lang="en-US" dirty="0" smtClean="0"/>
              <a:t>for </a:t>
            </a:r>
            <a:r>
              <a:rPr lang="en-US" dirty="0"/>
              <a:t>the following two years </a:t>
            </a:r>
            <a:r>
              <a:rPr lang="en-US" dirty="0" smtClean="0"/>
              <a:t>w/ the role </a:t>
            </a:r>
            <a:r>
              <a:rPr lang="en-US" dirty="0"/>
              <a:t>as an executive at </a:t>
            </a:r>
            <a:r>
              <a:rPr lang="en-US" dirty="0" smtClean="0"/>
              <a:t>Microsoft.</a:t>
            </a:r>
          </a:p>
          <a:p>
            <a:r>
              <a:rPr lang="en-US" b="1" dirty="0"/>
              <a:t>2007: </a:t>
            </a:r>
            <a:r>
              <a:rPr lang="en-US" dirty="0"/>
              <a:t>Gates </a:t>
            </a:r>
            <a:r>
              <a:rPr lang="en-US" dirty="0" smtClean="0"/>
              <a:t>finally graduates from </a:t>
            </a:r>
            <a:r>
              <a:rPr lang="en-US" dirty="0"/>
              <a:t>Harvard; the university </a:t>
            </a:r>
            <a:r>
              <a:rPr lang="en-US" dirty="0" smtClean="0"/>
              <a:t>gives him a </a:t>
            </a:r>
            <a:r>
              <a:rPr lang="en-US" dirty="0"/>
              <a:t>honorary </a:t>
            </a:r>
            <a:r>
              <a:rPr lang="en-US" dirty="0" smtClean="0"/>
              <a:t>degree</a:t>
            </a:r>
          </a:p>
          <a:p>
            <a:r>
              <a:rPr lang="en-US" b="1" dirty="0"/>
              <a:t>2008: </a:t>
            </a:r>
            <a:r>
              <a:rPr lang="en-US" dirty="0" smtClean="0"/>
              <a:t>Gates </a:t>
            </a:r>
            <a:r>
              <a:rPr lang="en-US" dirty="0"/>
              <a:t>loses his </a:t>
            </a:r>
            <a:r>
              <a:rPr lang="en-US" dirty="0" smtClean="0"/>
              <a:t>place </a:t>
            </a:r>
            <a:r>
              <a:rPr lang="en-US" dirty="0"/>
              <a:t>as the richest man on the </a:t>
            </a:r>
            <a:r>
              <a:rPr lang="en-US" dirty="0" smtClean="0"/>
              <a:t>planet.</a:t>
            </a:r>
          </a:p>
          <a:p>
            <a:r>
              <a:rPr lang="en-US" dirty="0" smtClean="0"/>
              <a:t>2008:Gates </a:t>
            </a:r>
            <a:r>
              <a:rPr lang="en-US" dirty="0"/>
              <a:t>retires from </a:t>
            </a:r>
            <a:r>
              <a:rPr lang="en-US" dirty="0" smtClean="0"/>
              <a:t>Microsoft </a:t>
            </a:r>
            <a:r>
              <a:rPr lang="en-US" dirty="0"/>
              <a:t>on June 27, but stays in the role of chairman and adviser on important development projects</a:t>
            </a:r>
            <a:r>
              <a:rPr lang="en-US" dirty="0" smtClean="0"/>
              <a:t>.</a:t>
            </a:r>
            <a:endParaRPr lang="en-US" dirty="0"/>
          </a:p>
        </p:txBody>
      </p:sp>
      <p:sp>
        <p:nvSpPr>
          <p:cNvPr id="3" name="Title 2"/>
          <p:cNvSpPr>
            <a:spLocks noGrp="1"/>
          </p:cNvSpPr>
          <p:nvPr>
            <p:ph type="title"/>
          </p:nvPr>
        </p:nvSpPr>
        <p:spPr>
          <a:solidFill>
            <a:schemeClr val="tx2">
              <a:lumMod val="75000"/>
            </a:schemeClr>
          </a:solidFill>
          <a:ln>
            <a:solidFill>
              <a:schemeClr val="accent1"/>
            </a:solidFill>
          </a:ln>
        </p:spPr>
        <p:txBody>
          <a:bodyPr/>
          <a:lstStyle/>
          <a:p>
            <a:r>
              <a:rPr lang="en-US" dirty="0" smtClean="0"/>
              <a:t>Bill Gates</a:t>
            </a:r>
            <a:endParaRPr lang="en-US" dirty="0"/>
          </a:p>
        </p:txBody>
      </p:sp>
      <p:sp>
        <p:nvSpPr>
          <p:cNvPr id="4" name="AutoShape 4" descr="http://t1.gstatic.com/images?q=tbn:ANd9GcTLAcpGZWd-APViL4ui0SMFl9O-vw8a69fPqypx9ZKzOhYWadYDbw"/>
          <p:cNvSpPr>
            <a:spLocks noChangeAspect="1" noChangeArrowheads="1"/>
          </p:cNvSpPr>
          <p:nvPr/>
        </p:nvSpPr>
        <p:spPr bwMode="auto">
          <a:xfrm>
            <a:off x="155575" y="-1150938"/>
            <a:ext cx="1857375" cy="2400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2" descr="http://t1.gstatic.com/images?q=tbn:ANd9GcRRNRuODlDaDE1IXJkTwZQI6yRiOeOBI78zct50HPvFUMJOlHWmt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754562"/>
            <a:ext cx="2254250" cy="2301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8509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91481"/>
            <a:ext cx="8915400" cy="5349082"/>
          </a:xfrm>
        </p:spPr>
        <p:txBody>
          <a:bodyPr/>
          <a:lstStyle/>
          <a:p>
            <a:r>
              <a:rPr lang="en-US" dirty="0" smtClean="0"/>
              <a:t>Born: Feb. 24, </a:t>
            </a:r>
            <a:r>
              <a:rPr lang="en-US" dirty="0" smtClean="0"/>
              <a:t>1955(Was adopted by Paul and Clara Jobs)</a:t>
            </a:r>
            <a:endParaRPr lang="en-US" dirty="0" smtClean="0"/>
          </a:p>
          <a:p>
            <a:r>
              <a:rPr lang="en-US" dirty="0" smtClean="0"/>
              <a:t>Apr. </a:t>
            </a:r>
            <a:r>
              <a:rPr lang="en-US" dirty="0" smtClean="0"/>
              <a:t>1, 1976: Established Apple </a:t>
            </a:r>
            <a:r>
              <a:rPr lang="en-US" dirty="0" smtClean="0"/>
              <a:t>Computer</a:t>
            </a:r>
          </a:p>
          <a:p>
            <a:r>
              <a:rPr lang="en-US" dirty="0" smtClean="0"/>
              <a:t>Jul. 1976:The first product of Apple 1 goes on sale</a:t>
            </a:r>
          </a:p>
          <a:p>
            <a:r>
              <a:rPr lang="en-US" dirty="0" smtClean="0"/>
              <a:t>Apr. 19, 1977: Apple’s first mainstream computer the Apple 2</a:t>
            </a:r>
          </a:p>
          <a:p>
            <a:r>
              <a:rPr lang="en-US" dirty="0" smtClean="0"/>
              <a:t>Dec. 12, 1980: Apple establishes its  headquarters in Cali.</a:t>
            </a:r>
          </a:p>
          <a:p>
            <a:r>
              <a:rPr lang="en-US" dirty="0" smtClean="0"/>
              <a:t>Jan. 19, 1983: The Apple Lisa was introduced. Costing $9,995 failing in market.</a:t>
            </a:r>
          </a:p>
          <a:p>
            <a:r>
              <a:rPr lang="en-US" dirty="0" smtClean="0"/>
              <a:t>1983: Apple goes into schools.</a:t>
            </a:r>
          </a:p>
          <a:p>
            <a:r>
              <a:rPr lang="en-US" dirty="0" smtClean="0"/>
              <a:t>Jan. 24, 1984: Apple introduces the first Macintosh (One of the first personal computers to use a graphical user interface)</a:t>
            </a:r>
          </a:p>
          <a:p>
            <a:r>
              <a:rPr lang="en-US" dirty="0" smtClean="0"/>
              <a:t>Mar. 2, 1987: The Macintosh 2 was introduced</a:t>
            </a:r>
          </a:p>
          <a:p>
            <a:r>
              <a:rPr lang="en-US" dirty="0" smtClean="0"/>
              <a:t>Jun.  16, 1991: The PowerBook the first truly successful computer that is portable is introduced.</a:t>
            </a:r>
          </a:p>
          <a:p>
            <a:r>
              <a:rPr lang="en-US" dirty="0" smtClean="0"/>
              <a:t>Nov. 22,1995: Steve buys Pixar.</a:t>
            </a:r>
          </a:p>
          <a:p>
            <a:r>
              <a:rPr lang="en-US" dirty="0" smtClean="0"/>
              <a:t>May 6, 1998: Apple introduces the iMac.</a:t>
            </a:r>
          </a:p>
          <a:p>
            <a:endParaRPr lang="en-US" dirty="0" smtClean="0"/>
          </a:p>
          <a:p>
            <a:endParaRPr lang="en-US" dirty="0" smtClean="0"/>
          </a:p>
          <a:p>
            <a:endParaRPr lang="en-US" dirty="0"/>
          </a:p>
        </p:txBody>
      </p:sp>
      <p:sp>
        <p:nvSpPr>
          <p:cNvPr id="3" name="Title 2"/>
          <p:cNvSpPr>
            <a:spLocks noGrp="1"/>
          </p:cNvSpPr>
          <p:nvPr>
            <p:ph type="title"/>
          </p:nvPr>
        </p:nvSpPr>
        <p:spPr>
          <a:solidFill>
            <a:schemeClr val="tx2">
              <a:lumMod val="75000"/>
            </a:schemeClr>
          </a:solidFill>
        </p:spPr>
        <p:txBody>
          <a:bodyPr/>
          <a:lstStyle/>
          <a:p>
            <a:r>
              <a:rPr lang="en-US" dirty="0" smtClean="0"/>
              <a:t>Steve Jobs</a:t>
            </a:r>
            <a:endParaRPr lang="en-US" dirty="0"/>
          </a:p>
        </p:txBody>
      </p:sp>
    </p:spTree>
    <p:extLst>
      <p:ext uri="{BB962C8B-B14F-4D97-AF65-F5344CB8AC3E}">
        <p14:creationId xmlns:p14="http://schemas.microsoft.com/office/powerpoint/2010/main" val="312996967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 calcmode="lin" valueType="num">
                                      <p:cBhvr>
                                        <p:cTn id="56"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2">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 calcmode="lin" valueType="num">
                                      <p:cBhvr>
                                        <p:cTn id="70"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2">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
                                            <p:txEl>
                                              <p:pRg st="9" end="9"/>
                                            </p:txEl>
                                          </p:spTgt>
                                        </p:tgtEl>
                                        <p:attrNameLst>
                                          <p:attrName>style.visibility</p:attrName>
                                        </p:attrNameLst>
                                      </p:cBhvr>
                                      <p:to>
                                        <p:strVal val="visible"/>
                                      </p:to>
                                    </p:set>
                                    <p:anim calcmode="lin" valueType="num">
                                      <p:cBhvr>
                                        <p:cTn id="77"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78"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79" dur="500"/>
                                        <p:tgtEl>
                                          <p:spTgt spid="2">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
                                            <p:txEl>
                                              <p:pRg st="10" end="10"/>
                                            </p:txEl>
                                          </p:spTgt>
                                        </p:tgtEl>
                                        <p:attrNameLst>
                                          <p:attrName>style.visibility</p:attrName>
                                        </p:attrNameLst>
                                      </p:cBhvr>
                                      <p:to>
                                        <p:strVal val="visible"/>
                                      </p:to>
                                    </p:set>
                                    <p:anim calcmode="lin" valueType="num">
                                      <p:cBhvr>
                                        <p:cTn id="84"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86" dur="500"/>
                                        <p:tgtEl>
                                          <p:spTgt spid="2">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
                                            <p:txEl>
                                              <p:pRg st="11" end="11"/>
                                            </p:txEl>
                                          </p:spTgt>
                                        </p:tgtEl>
                                        <p:attrNameLst>
                                          <p:attrName>style.visibility</p:attrName>
                                        </p:attrNameLst>
                                      </p:cBhvr>
                                      <p:to>
                                        <p:strVal val="visible"/>
                                      </p:to>
                                    </p:set>
                                    <p:anim calcmode="lin" valueType="num">
                                      <p:cBhvr>
                                        <p:cTn id="91"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92"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9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15281"/>
            <a:ext cx="8407893" cy="5257800"/>
          </a:xfrm>
        </p:spPr>
        <p:txBody>
          <a:bodyPr/>
          <a:lstStyle/>
          <a:p>
            <a:r>
              <a:rPr lang="en-US" dirty="0" smtClean="0"/>
              <a:t>2000’s: Jobs introduces the Power Mac G4 Cube</a:t>
            </a:r>
          </a:p>
          <a:p>
            <a:pPr lvl="1"/>
            <a:r>
              <a:rPr lang="en-US" dirty="0" smtClean="0"/>
              <a:t>Apple enters the Retail market </a:t>
            </a:r>
          </a:p>
          <a:p>
            <a:pPr lvl="1"/>
            <a:r>
              <a:rPr lang="en-US" dirty="0" smtClean="0"/>
              <a:t>The IPod was introduced</a:t>
            </a:r>
          </a:p>
          <a:p>
            <a:pPr lvl="1"/>
            <a:r>
              <a:rPr lang="en-US" dirty="0" smtClean="0"/>
              <a:t>At 49 yrs. Old Jobs goes through surgery to remove a tumor</a:t>
            </a:r>
          </a:p>
          <a:p>
            <a:pPr lvl="1"/>
            <a:r>
              <a:rPr lang="en-US" dirty="0" smtClean="0"/>
              <a:t>Steve introduced the IPhone in June of 2007</a:t>
            </a:r>
          </a:p>
          <a:p>
            <a:pPr lvl="1"/>
            <a:r>
              <a:rPr lang="en-US" dirty="0" smtClean="0"/>
              <a:t>Steve temporarily steps down as CEO because of health problems</a:t>
            </a:r>
          </a:p>
          <a:p>
            <a:pPr lvl="1"/>
            <a:r>
              <a:rPr lang="en-US" dirty="0" smtClean="0"/>
              <a:t>He gets a liver transplant</a:t>
            </a:r>
          </a:p>
          <a:p>
            <a:pPr lvl="1"/>
            <a:r>
              <a:rPr lang="en-US" dirty="0" smtClean="0"/>
              <a:t>Steve Introduce the IPad</a:t>
            </a:r>
          </a:p>
          <a:p>
            <a:pPr lvl="1"/>
            <a:r>
              <a:rPr lang="en-US" dirty="0" smtClean="0"/>
              <a:t>He takes another medical leave.</a:t>
            </a:r>
          </a:p>
          <a:p>
            <a:pPr lvl="1"/>
            <a:r>
              <a:rPr lang="en-US" dirty="0" smtClean="0"/>
              <a:t>He comes back and introduces the new IPad</a:t>
            </a:r>
          </a:p>
          <a:p>
            <a:pPr lvl="1"/>
            <a:r>
              <a:rPr lang="en-US" dirty="0" smtClean="0"/>
              <a:t>Apple becomes World’s Most Valuable Company</a:t>
            </a:r>
          </a:p>
          <a:p>
            <a:pPr lvl="1"/>
            <a:r>
              <a:rPr lang="en-US" dirty="0" smtClean="0"/>
              <a:t>October 5, 2011: Steve Jobs Dies at age 56</a:t>
            </a:r>
          </a:p>
          <a:p>
            <a:pPr lvl="1"/>
            <a:endParaRPr lang="en-US" dirty="0" smtClean="0"/>
          </a:p>
          <a:p>
            <a:pPr marL="365760" lvl="1" indent="0">
              <a:buNone/>
            </a:pPr>
            <a:endParaRPr lang="en-US" dirty="0" smtClean="0"/>
          </a:p>
        </p:txBody>
      </p:sp>
      <p:sp>
        <p:nvSpPr>
          <p:cNvPr id="3" name="Title 2"/>
          <p:cNvSpPr>
            <a:spLocks noGrp="1"/>
          </p:cNvSpPr>
          <p:nvPr>
            <p:ph type="title"/>
          </p:nvPr>
        </p:nvSpPr>
        <p:spPr>
          <a:solidFill>
            <a:schemeClr val="tx2">
              <a:lumMod val="75000"/>
            </a:schemeClr>
          </a:solidFill>
        </p:spPr>
        <p:txBody>
          <a:bodyPr/>
          <a:lstStyle/>
          <a:p>
            <a:r>
              <a:rPr lang="en-US" dirty="0" smtClean="0"/>
              <a:t>Steve Jobs</a:t>
            </a:r>
            <a:endParaRPr lang="en-US" dirty="0"/>
          </a:p>
        </p:txBody>
      </p:sp>
      <p:sp>
        <p:nvSpPr>
          <p:cNvPr id="4" name="AutoShape 2" descr="data:image/jpeg;base64,/9j/4AAQSkZJRgABAQAAAQABAAD/2wCEAAkGBhESEBUSERQWFRQWFxYVFhQVFRYYFxYVFRYVFxYYGhcYGyYeGBojGhcVIC8gIygpLC0sFyAxODEqNSYrLCkBCQoKBQUFDQUFDSkYEhgpKSkpKSkpKSkpKSkpKSkpKSkpKSkpKSkpKSkpKSkpKSkpKSkpKSkpKSkpKSkpKSkpKf/AABEIALwBDAMBIgACEQEDEQH/xAAcAAEAAgIDAQAAAAAAAAAAAAAABgcEBQECAwj/xABAEAABAwIEAwYCBwYEBwAAAAABAAIDBBEFEiExBkFRBxMiYXGBkaEUIzJCscHwUmJy0eHxCBUzUyQ0Y4KSk6L/xAAUAQEAAAAAAAAAAAAAAAAAAAAA/8QAFBEBAAAAAAAAAAAAAAAAAAAAAP/aAAwDAQACEQMRAD8AvFERAREQEREBERAREQEREBERAREQEREBERARRviTj+ko/C92eT/bZYkep2b7qucb7aZ33bCxsYPP7Rt62+aC6O8HULsvl+v45qpHl735naanXQcgDoB/Rc0vH9czWKolZ5Z8wHnlfcfG6D6fRUjgXbtUMsKuJsw5vjsx/wAPsk/+KtHhrjSkrm3p5PGBd0TvDI31bzHmLhBvUREBERAREQEREBERAREQEREBERAREQEREBERAREQEREHnUVDWNL3uDWtFy4mwA6kqouOO1oyEwULrR2s+WxDnfw3+yPPc35L07ZuNB/yMROha+YjY21bH7HU+yrnh7A31Emxy80GLI98h8N9dz1XH+XG2p3CsIcNNDLAWIHRa9/DjiRYeXpvZBBv8tuuG4doVODwxIG5gBpvuusWFixuLG+5H6sgg7cPd0+S5hrJIntexzo5GG7XsNnNPkf1fY3U2ZhYufVavF8GBB69UFq9nHaa2tAgqS1lSNG8hMLbgcnaG7fcdBYC+QwXRv0JBBuCCQRbYgjY3tqF9F9mHF5rqMd4bzRWZITu7Twv99b25goJiiIgIiICIiAiIgIiICIiAiIgIiICIiAiIgIiIC0HHHFDaCjfNcZz4Imn70hBtpztYn2W/VN9tuLh1RDTZdIx3hfz8dxYDpYa+3RBWt3yylzyXPcSS47kuNyfc3VtcK4T3ULWka7n1Kr3AKPNVRi2l72PkL2/BXJh0FgEHMeHc7L3bhLenvzW0hZoshkKDSuw6w6rQ4phAIJAt1H6/VlNahui1lVEghBwwtF7LR4nBuFYlVEA1QrHGgFBX2K0uvL9efJZ/Z9xN9BrWSuuWaxyDX/TeRdwHMiwPt5rjFQDqOS0LR9Zv5oPreKQOaHNNwQCCNiDqCuyr3se4iM1M6mfvBbK6+8biSB7bellYSAiIgIiICIiAiIgIiICIiAiIgIiICIiAiIgKk+1vD8tf3m5kjadeViW2Hl/NXYqf7Uaxjqs5Rd0bGsJI56uNvIZhc9W2QR7hKD69rzuP7H8la1CNAq+4epQA09L3Prb9WViYe3QINnEVkB6x2Ar0sg4mcsGpWW8Lykjug0uJPyt1UJx1xNzZT3EKfNp0/JRrEqO4NgdEFd1sWhHNR10ZB91KsYFnnyK0k8V43eWvvy/AoLJ7DZiJZ2HYsa7bS4Nt/dXAqN7Ea4NrnMJtnicB5lrmuAHtmPsryQEREBERAREQEREBERAREQEREBERAREQEREGs4mxU01JNOBcsYS0fvHRvzIVD1+JyTN+kkFzn6+M8trk7bXV68V0Rlop4wLkxkgdS3xAfEKmw6nZAIjIA6Ntmg7Ei1wfVBs+HpS/I3rdxA6B1grEpRoq34DB7xwdpcWj6ZQdQPS4+IUtxPD3yNu2UxP5Eajzu3mglUa7OeqyPF01GCJp4X2/ZcHG3pdoHtdZ2H9p0MthY38vyB39ASUE6klF11z6rQ0+Lidw7vUc16VuKiBuaQ29UGVVTAErT1UWYG3x8lF8R7QQXF0dsoNszuvkBqTr/ZalvHIkvaUW2IsB8syDjiOktf9bKJOlsbHY3B9tR+C3GITyFpexwczmRe4vprfb1281o6lpcAfP+5/NBxhXEU9JLnpyGP2D8rXEC+uXMCOoX0nwJjr6zD4Z5QBI4EPsLAuY4tJA5Xte3mvmWOIZ9F9K9nWHmHDKdp3c0yf+xxePkQgkiIiAiIgIiICKtp6jLiUoxOWrhzTs+hSRyyspDFZuRhMZyd4XZg7vN7gBZVJx3VMrMS+lxsbS0eQ3Y8FzGmIvbplBkdJdulxlvbXchP0UEPaXI0SB9K3vBTvqomR1LJc7IspkjeWt8Eoa6+UBzTycVsK/tChjc0hueH6G6uklafsREtEQAtZzpCXWFx9koJWiivD/GxnqBTzRMie+IzR5J2TAsaWhzX5QMkgzNuNRro42K540q3snw0Me5ofWta8NcQHN7mY5XW3FwDY9EEpRQiPtJcWNqvorhQPlELarvG5zmk7tsvc2uIi/S+bNzyrTYPxRU0pxWRtM+ohhrp3yv71rSyMMYXCNjrl5aBmI8Is7Qk6ILQRRSDjgzVzaWnia9vdwyvkfKI3d3OC5rooy0mUAfa1Ftt1K0BERAREQdJo8zXN6gj4iyoqswSP6eY5W+E3sPPX8LfFXwq/4kwgd/I7S4Iew2vlLtTb1N/ig1WFUmWAOa0l0Zz5WjxH9poHW17DqApNWUTZ2GISWvo7KRny6ZrdNwPdaPh2ptccw4g8+fzUuiay+cAZj962ttNL9NAgjFVwBB9H7qLNG4OL2ysdaRri0tPiuDYtJbvsVomcCxwtYxuniG43sLAWubD3VlSAWWukgaCHWub6eSDDwSNkUhhGpOultANCSTvrZR3tKjkdFkaNC4BrswGpPMch53U1o6BofntZzt7cx5/L4BRHtChysA8/kggPC2AudN4xo3w928EGxF9tDc3v73W7m4DyuLvrHbBpcS4hrRZrbk/ZA0AsF1wGD6zMSTf71zc32N+v8lPoocw1ebdOaCpocFlZK6NgJuDdo10tqD10C1VdThtwPMfzVrV9BCA4DW4OZx5A9VWOOTtMhAGmuiDUSxBjgR0ufgvqjCGEU8QIsRGwEdCGi6+a8Joe9q4YyPtvjb7OcAfxK+nwgIiICIiAiIgiOP8AClbWh9PPUw/RHvDi1lO4Td214e2PvDKWg6AZw2/PRedd2fmSoriZh9Gr42NmjyfWMfHH3bHRyZrW0BIc06hTJec7XFpDSGuto4jMAetri/xQR7h7h2ohdaodSSMDCwGKlMUjjoMznd44WIvcAc9+S1uD9mTI6SqpZpTIKgdyx4bZ0VNGCIIwTe5ZdxudyViQ8WVZpqed5eM1JSztyQZmVE8pcJo5HhpEQ1iy6sN33u4AtG0OI1gkqIiZBUOjqH0sRFOYnMjka1j2OHizAPiu2Rw1edwNAy+G8BqYH3nfSva1mUOhpTFK52nic7vHDYG7QNzvpZda3hyoqK2KWeaP6PTyGWGFkTg8vLCwd5I55BAzOPhaN1k4RjA7trXmd0he+M95CHOY9pF2yGnb3TQMws69iOZ1WsZiNQ+UQMqCWOmMYqe7jz3ZDK+Vkfh7t2V7WNzFrtpGm5FwGFD2dTiJlCalhw+OVsrY+6d35ayTvWQmUvLcgfbXLewsuZuA6y1ZFFVxshrZpZJgYHGRjZQGkRv7wAOLAAS4HXULY4Xi1TK+FrpGDvKWV5tHoJYpImZwC65BzOIbfQEb7racJYg+egpZ5TeSWCKR5AABc+NrnaDbUlBpcT4Illlp2iSFlNTPhdFlgd9JYIQ3wCfvLBriNbN2NvNTBEQEREBERAUf4lw0kiVvTK4AX05O+ZHwUgRBUcZMUgvzdb00H87eyl+G1eZg+C0OKUP1rr/dLxr0zHX3v81scKkIAv5fr8EG85Lwf5afvHl6DqshlrLpFHmP7o+ZQekchFuQ5KK9pL2NYXEXOgHvZSSSYhxaQLciD8rKFdqGNxiG5te4tr0QQ7hzEXtn7t+x8Tb8/wCqsKOtGTUH4/0VMYfiJkmDtrHT5fyVlU+IjuwL62+NkGNjmLnKWGzRrYN2J8+ZPqq9qJS5x9fcLecQ1uY25haRkZ3O5/L80E/7LOHu+rmzuvkhb3nkXm7WD8T/ANqu5aLgalEeHUwsATExxtzLhcn5reoCIiAiIgIiICIiDBjwOnaIgI2gQgNibrlYG6Nyt2BHI2uFwMCgu85NXiznZn5rXzWa692C+tm2F1nogxqbDoo4+6jaGsOa4F9S8kuJO5cSSSdySsOLhakbGImxWY3KWtDn+AtBaMniuzRzh4baEhbVEGLBhkLMmSNre7Z3TMosGRnL4GgaBvgbp+6F6UlIyKNscbQ1jGhjWjZrWiwA8gF7IgIiICIiAiIgIiIIXxbS5Jc4Bs8X0Glxvfpy1WPSGwaD/fTX8fmpbjeHd9C5vPcW3uoP9ILRqQMpAJPK34/090EilqAG3WpZjgzEA7XHvpt7c1j4jVjuN9Pn1v5afBazBeH5JGCV0jmXJLWgD7Jvvcbm+/p0QdMYxIuykOs8O06HUD+ShWKu+kBzZLucASb9R5+11Y0/CNzm7w/BvkOnktNiXB3hIbIRfXTKCdBz9gEFW09N3ZNjsb7aHTT9eRW9oscvdg1GpJ5jYXGvny6Lxxrh9zDlLtuV/wASF6YJQtYQ4jRurumx3QczeKUmwsRrfbYgH46eVysMx3fkbzdZvXXQfktpV1IaDl0IFrE/tG+noTt6r34Awn6RiMLeTT3r7/ssII/+so+KC/8ADafu4Y2fssa34ABZKBEBERAREQEREBERAREQEREBERAREQEREBERAREQFXfH9O9sp7vQubm2vbcGw9QfirEUL7RmEdxI11nAvFtPELAnTnb80ESoG3aGOLn3IzXFiLDy0HxKmlNYt8PTQdFBaWQ5x6nwA5QD02trffz+Esp4XCM2sD+Hud/VBhY+6o+ywE36XsAOtlE66WcONyWgE2BZuL6a7a2+am9RijRaxBI+e/w1C0uMY40jUXI1OgtZ2xv05oILVOkmeQff8d/1sssRd1TPeRrYe4I5fL4+q3NOGtd3jhubaddDb4fiPVRPifHAHvYyzQbNdl2O51B9kGno6gONySL9fIaevRbTgzjcUVfHM7/Sc8RynpE64J9jld7FRCqrBbK3bmsCWfWwQfa8E7XtD2ODmuFw5pBBB5gjdei+W+zrtVnwxxYW97TPILoybFhv4nRnYEjcHQ2G26uXD+3HCJTYzPiJNh3sTwNeeZoIA8yQgn6LypqtkjGvjc17HAOa5pDmuadQQRoQvVAREQEREBERAREQEREBERAREQEREBERARFHOKuPqLDxaeS8lrthZ4pCNbHL90Gx1cQEEjVS9rnGFOyelYyQPdG94mDSCGMe0DxEHR2ZoNuQB8lC+OO1mqrnhsDn01OPuMfZ7zzL3s5fug2635QaQ3FuQQW7JG2VjXxu13aRzB/EL3w7iCVv1cwdnzENIFwS7bzuTYKp8E4nnpNGEOZe5jdtfyO7Sf0FYHDfFYrXhkcThO0ZrDVunPPsBf8AatdBMhwu4szOfZxsSABbmbX8rrSdoDi2iyxx5Hxlli3XMxp8QvbXTkpxhU5LA2RuV9hdt7j2PMLviGEtlaWuAIIIIPRBQdVx5p4Rc6ED7os3L7myiFXXF7iVMuP+zmSkc6aDxwkkln3o77+rfPl81X5KDu6ReaIg7tXo0rq0L1Y1BvOHuM6+jGWlqHxsvfJo5l/4HggX52Vj8Pf4g52kNroGyN/3IPC8D+BxLXexCp8Ls0IPrzhzi2kro89LK2QD7Tdns8nMOrVuF8Y09bJC8SwvdHI3Z7HFrh7hWPhv+ITEI4wyWGGZw07w5mFwAAu4A2vubiw12QfQ6IiAiIgIiICIiAiIgIiICIseur4oWGSZ7Y2N3c4gAe5QZC1XEPFFLQx95UyBgN8rd3vIF7MYNXH0VdcWdu0bLx0DO8dt30gswfws3d7291TeM45PVSmaokdI8/ecdhyAGzWjoLBBPuLO22sqCWUn/DRdRZ0zvV2rWejbn95VxPVOcS57nOc43c5zi5zj1LjqT6ryBXBag9W7XXZwXSEr1tyQYrwrY7D2x9zUgW7zvGF3XJk8Htm7z5qsIqRz3tYwXc9wa0fvOIDduVyFfPC3CsNGwfR4xcgZ5H/6kvU7aDmB8ggkUkN7EHKQdD+XmFnxyHS9vOyxrAggm2hPwUbZjRa5zQb22Pl6IOeNqhjbEfaOhHUX1Xz/AMX0TWVLyz7JNzYaAn062J+KtziCYyZnX1ymyr6rDWyHOM0bwWvB5g6g+oNjdBCFyAsitp+7kczcA6HqOS8WhB6sC9gF5RhZDWoDWrsAuQ1cgIOjmrrkXoQuUH2ciIgIiICIiAiIgIiIC4JXJVF9t3GdW2pdRRvyQiON7gy4c8vzXDnXuW+EaCw63QTXjHtgo6MOZCRPMNLNP1bTr9p43On2W3PW26oviPjSrrpM08jiOTdmt/haNB+PUlaG913YEHsuhC7ldWoOI2Lu9i7NXYlB5iJegai7NQWH2dcCsmiFZKXZg5xhaDlAMbi3M79olwOm1rbq12NOXMOVtNFpeAYgMOph/wBCI/FjSfmVkY3KWh1iRpdAxOtFi5pO1rBQ2RzhGTzJ+RW4dIQN1hP+zfy/NBoXPcRYnZRjGINddSpfUt1/Xko/jDBqgg2KM2PNunsdv15rCAW5xBgyn0Py1Wlcg9Ywslq8IVkNQd1wuy4QdSEXJXBQf//Z"/>
          <p:cNvSpPr>
            <a:spLocks noChangeAspect="1" noChangeArrowheads="1"/>
          </p:cNvSpPr>
          <p:nvPr/>
        </p:nvSpPr>
        <p:spPr bwMode="auto">
          <a:xfrm>
            <a:off x="155575" y="-852488"/>
            <a:ext cx="25527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129881"/>
            <a:ext cx="2590800" cy="2532580"/>
          </a:xfrm>
          <a:prstGeom prst="rect">
            <a:avLst/>
          </a:prstGeom>
        </p:spPr>
      </p:pic>
    </p:spTree>
    <p:extLst>
      <p:ext uri="{BB962C8B-B14F-4D97-AF65-F5344CB8AC3E}">
        <p14:creationId xmlns:p14="http://schemas.microsoft.com/office/powerpoint/2010/main" val="274365236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 calcmode="lin" valueType="num">
                                      <p:cBhvr additive="base">
                                        <p:cTn id="5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580">
                                          <p:stCondLst>
                                            <p:cond delay="0"/>
                                          </p:stCondLst>
                                        </p:cTn>
                                        <p:tgtEl>
                                          <p:spTgt spid="5"/>
                                        </p:tgtEl>
                                      </p:cBhvr>
                                    </p:animEffect>
                                    <p:anim calcmode="lin" valueType="num">
                                      <p:cBhvr>
                                        <p:cTn id="5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3" dur="26">
                                          <p:stCondLst>
                                            <p:cond delay="650"/>
                                          </p:stCondLst>
                                        </p:cTn>
                                        <p:tgtEl>
                                          <p:spTgt spid="5"/>
                                        </p:tgtEl>
                                      </p:cBhvr>
                                      <p:to x="100000" y="60000"/>
                                    </p:animScale>
                                    <p:animScale>
                                      <p:cBhvr>
                                        <p:cTn id="64" dur="166" decel="50000">
                                          <p:stCondLst>
                                            <p:cond delay="676"/>
                                          </p:stCondLst>
                                        </p:cTn>
                                        <p:tgtEl>
                                          <p:spTgt spid="5"/>
                                        </p:tgtEl>
                                      </p:cBhvr>
                                      <p:to x="100000" y="100000"/>
                                    </p:animScale>
                                    <p:animScale>
                                      <p:cBhvr>
                                        <p:cTn id="65" dur="26">
                                          <p:stCondLst>
                                            <p:cond delay="1312"/>
                                          </p:stCondLst>
                                        </p:cTn>
                                        <p:tgtEl>
                                          <p:spTgt spid="5"/>
                                        </p:tgtEl>
                                      </p:cBhvr>
                                      <p:to x="100000" y="80000"/>
                                    </p:animScale>
                                    <p:animScale>
                                      <p:cBhvr>
                                        <p:cTn id="66" dur="166" decel="50000">
                                          <p:stCondLst>
                                            <p:cond delay="1338"/>
                                          </p:stCondLst>
                                        </p:cTn>
                                        <p:tgtEl>
                                          <p:spTgt spid="5"/>
                                        </p:tgtEl>
                                      </p:cBhvr>
                                      <p:to x="100000" y="100000"/>
                                    </p:animScale>
                                    <p:animScale>
                                      <p:cBhvr>
                                        <p:cTn id="67" dur="26">
                                          <p:stCondLst>
                                            <p:cond delay="1642"/>
                                          </p:stCondLst>
                                        </p:cTn>
                                        <p:tgtEl>
                                          <p:spTgt spid="5"/>
                                        </p:tgtEl>
                                      </p:cBhvr>
                                      <p:to x="100000" y="90000"/>
                                    </p:animScale>
                                    <p:animScale>
                                      <p:cBhvr>
                                        <p:cTn id="68" dur="166" decel="50000">
                                          <p:stCondLst>
                                            <p:cond delay="1668"/>
                                          </p:stCondLst>
                                        </p:cTn>
                                        <p:tgtEl>
                                          <p:spTgt spid="5"/>
                                        </p:tgtEl>
                                      </p:cBhvr>
                                      <p:to x="100000" y="100000"/>
                                    </p:animScale>
                                    <p:animScale>
                                      <p:cBhvr>
                                        <p:cTn id="69" dur="26">
                                          <p:stCondLst>
                                            <p:cond delay="1808"/>
                                          </p:stCondLst>
                                        </p:cTn>
                                        <p:tgtEl>
                                          <p:spTgt spid="5"/>
                                        </p:tgtEl>
                                      </p:cBhvr>
                                      <p:to x="100000" y="95000"/>
                                    </p:animScale>
                                    <p:animScale>
                                      <p:cBhvr>
                                        <p:cTn id="7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91481"/>
            <a:ext cx="8636493" cy="5181600"/>
          </a:xfrm>
        </p:spPr>
        <p:txBody>
          <a:bodyPr/>
          <a:lstStyle/>
          <a:p>
            <a:r>
              <a:rPr lang="en-US" dirty="0" smtClean="0"/>
              <a:t>My opinion on who did more work was hard to choose because I thought that both Steve Jobs and Bill Gates help give the world of electronic a gain. The both are very dedicated to their work. But then again I think Steve Jobs did more work and made more inventions.</a:t>
            </a:r>
          </a:p>
          <a:p>
            <a:endParaRPr lang="en-US" dirty="0"/>
          </a:p>
          <a:p>
            <a:pPr marL="45720" indent="0">
              <a:buNone/>
            </a:pPr>
            <a:endParaRPr lang="en-US" dirty="0" smtClean="0"/>
          </a:p>
          <a:p>
            <a:r>
              <a:rPr lang="en-US" dirty="0" smtClean="0"/>
              <a:t>They both made a huge difference in computers. Steve Jobs made lots of inventions. That most people have today for example the IPod, IPad, IPhone, Etc. And Bill Gates invented Internet Explorer and Microsoft. Which everyone uses today also.</a:t>
            </a:r>
          </a:p>
          <a:p>
            <a:endParaRPr lang="en-US" dirty="0"/>
          </a:p>
        </p:txBody>
      </p:sp>
      <p:sp>
        <p:nvSpPr>
          <p:cNvPr id="3" name="Title 2"/>
          <p:cNvSpPr>
            <a:spLocks noGrp="1"/>
          </p:cNvSpPr>
          <p:nvPr>
            <p:ph type="title"/>
          </p:nvPr>
        </p:nvSpPr>
        <p:spPr>
          <a:solidFill>
            <a:schemeClr val="tx2">
              <a:lumMod val="75000"/>
            </a:schemeClr>
          </a:solidFill>
        </p:spPr>
        <p:txBody>
          <a:bodyPr/>
          <a:lstStyle/>
          <a:p>
            <a:r>
              <a:rPr lang="en-US" dirty="0" smtClean="0"/>
              <a:t>My opinion</a:t>
            </a:r>
            <a:endParaRPr lang="en-US" dirty="0"/>
          </a:p>
        </p:txBody>
      </p:sp>
    </p:spTree>
    <p:extLst>
      <p:ext uri="{BB962C8B-B14F-4D97-AF65-F5344CB8AC3E}">
        <p14:creationId xmlns:p14="http://schemas.microsoft.com/office/powerpoint/2010/main" val="364806283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accent6">
                    <a:lumMod val="75000"/>
                  </a:schemeClr>
                </a:solidFill>
                <a:hlinkClick r:id="rId2"/>
              </a:rPr>
              <a:t>http://</a:t>
            </a:r>
            <a:r>
              <a:rPr lang="en-US" dirty="0" smtClean="0">
                <a:solidFill>
                  <a:schemeClr val="accent6">
                    <a:lumMod val="75000"/>
                  </a:schemeClr>
                </a:solidFill>
                <a:hlinkClick r:id="rId2"/>
              </a:rPr>
              <a:t>en.wikipedia.org/wiki/Bill_Gates</a:t>
            </a:r>
            <a:endParaRPr lang="en-US" dirty="0" smtClean="0">
              <a:solidFill>
                <a:schemeClr val="accent6">
                  <a:lumMod val="75000"/>
                </a:schemeClr>
              </a:solidFill>
            </a:endParaRPr>
          </a:p>
          <a:p>
            <a:r>
              <a:rPr lang="en-US" dirty="0">
                <a:solidFill>
                  <a:schemeClr val="accent6">
                    <a:lumMod val="75000"/>
                  </a:schemeClr>
                </a:solidFill>
                <a:hlinkClick r:id="rId3"/>
              </a:rPr>
              <a:t>http://</a:t>
            </a:r>
            <a:r>
              <a:rPr lang="en-US" dirty="0" smtClean="0">
                <a:solidFill>
                  <a:schemeClr val="accent6">
                    <a:lumMod val="75000"/>
                  </a:schemeClr>
                </a:solidFill>
                <a:hlinkClick r:id="rId3"/>
              </a:rPr>
              <a:t>www.npr.org/news/graphics/2008/june/bill_gates/gates_timeline_04.html</a:t>
            </a:r>
            <a:endParaRPr lang="en-US" dirty="0" smtClean="0">
              <a:solidFill>
                <a:schemeClr val="accent6">
                  <a:lumMod val="75000"/>
                </a:schemeClr>
              </a:solidFill>
            </a:endParaRPr>
          </a:p>
          <a:p>
            <a:r>
              <a:rPr lang="en-US" dirty="0">
                <a:hlinkClick r:id="rId4"/>
              </a:rPr>
              <a:t>http://</a:t>
            </a:r>
            <a:r>
              <a:rPr lang="en-US" dirty="0" smtClean="0">
                <a:hlinkClick r:id="rId4"/>
              </a:rPr>
              <a:t>www.nytimes.com/interactive/2011/10/05/business/20111005jobs-life-timeline.html</a:t>
            </a:r>
            <a:endParaRPr lang="en-US" dirty="0" smtClean="0"/>
          </a:p>
          <a:p>
            <a:r>
              <a:rPr lang="en-US" dirty="0">
                <a:hlinkClick r:id="rId5"/>
              </a:rPr>
              <a:t>http://www.google.com</a:t>
            </a:r>
            <a:r>
              <a:rPr lang="en-US" dirty="0" smtClean="0">
                <a:hlinkClick r:id="rId5"/>
              </a:rPr>
              <a:t>/</a:t>
            </a:r>
            <a:endParaRPr lang="en-US" dirty="0" smtClean="0"/>
          </a:p>
          <a:p>
            <a:r>
              <a:rPr lang="en-US" dirty="0">
                <a:hlinkClick r:id="rId6"/>
              </a:rPr>
              <a:t>http://</a:t>
            </a:r>
            <a:r>
              <a:rPr lang="en-US" dirty="0" smtClean="0">
                <a:hlinkClick r:id="rId6"/>
              </a:rPr>
              <a:t>en.wikipedia.org/wiki/Steve_Jobs</a:t>
            </a:r>
            <a:endParaRPr lang="en-US" dirty="0" smtClean="0"/>
          </a:p>
          <a:p>
            <a:r>
              <a:rPr lang="en-US" dirty="0">
                <a:hlinkClick r:id="rId2"/>
              </a:rPr>
              <a:t>http://</a:t>
            </a:r>
            <a:r>
              <a:rPr lang="en-US" dirty="0" smtClean="0">
                <a:hlinkClick r:id="rId2"/>
              </a:rPr>
              <a:t>en.wikipedia.org/wiki/Bill_Gates</a:t>
            </a:r>
            <a:endParaRPr lang="en-US" dirty="0" smtClean="0"/>
          </a:p>
          <a:p>
            <a:endParaRPr lang="en-US" dirty="0"/>
          </a:p>
          <a:p>
            <a:endParaRPr lang="en-US" dirty="0" smtClean="0"/>
          </a:p>
        </p:txBody>
      </p:sp>
      <p:sp>
        <p:nvSpPr>
          <p:cNvPr id="3" name="Title 2"/>
          <p:cNvSpPr>
            <a:spLocks noGrp="1"/>
          </p:cNvSpPr>
          <p:nvPr>
            <p:ph type="title"/>
          </p:nvPr>
        </p:nvSpPr>
        <p:spPr>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a:lstStyle/>
          <a:p>
            <a:r>
              <a:rPr lang="en-US" dirty="0" smtClean="0"/>
              <a:t>Reference</a:t>
            </a:r>
            <a:endParaRPr lang="en-US" dirty="0"/>
          </a:p>
        </p:txBody>
      </p:sp>
    </p:spTree>
    <p:extLst>
      <p:ext uri="{BB962C8B-B14F-4D97-AF65-F5344CB8AC3E}">
        <p14:creationId xmlns:p14="http://schemas.microsoft.com/office/powerpoint/2010/main" val="2449935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24881"/>
            <a:ext cx="8153400" cy="1862048"/>
          </a:xfrm>
          <a:prstGeom prst="rect">
            <a:avLst/>
          </a:prstGeom>
          <a:noFill/>
        </p:spPr>
        <p:txBody>
          <a:bodyPr wrap="square" rtlCol="0">
            <a:spAutoFit/>
          </a:bodyPr>
          <a:lstStyle/>
          <a:p>
            <a:pPr algn="ctr"/>
            <a:r>
              <a:rPr lang="en-US" sz="11500" dirty="0" smtClean="0">
                <a:solidFill>
                  <a:schemeClr val="accent3"/>
                </a:solidFill>
                <a:latin typeface="Broadway" pitchFamily="82" charset="0"/>
              </a:rPr>
              <a:t>The End</a:t>
            </a:r>
            <a:endParaRPr lang="en-US" sz="11500" dirty="0">
              <a:solidFill>
                <a:schemeClr val="accent3"/>
              </a:solidFill>
              <a:latin typeface="Broadway" pitchFamily="82" charset="0"/>
            </a:endParaRPr>
          </a:p>
        </p:txBody>
      </p:sp>
    </p:spTree>
    <p:extLst>
      <p:ext uri="{BB962C8B-B14F-4D97-AF65-F5344CB8AC3E}">
        <p14:creationId xmlns:p14="http://schemas.microsoft.com/office/powerpoint/2010/main" val="144409342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235</TotalTime>
  <Words>576</Words>
  <Application>Microsoft Office PowerPoint</Application>
  <PresentationFormat>Custom</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Grid</vt:lpstr>
      <vt:lpstr>        Bill  &amp; Steve      Gates   Jobs</vt:lpstr>
      <vt:lpstr>outline</vt:lpstr>
      <vt:lpstr>           Bill gates</vt:lpstr>
      <vt:lpstr>Bill Gates</vt:lpstr>
      <vt:lpstr>Steve Jobs</vt:lpstr>
      <vt:lpstr>Steve Jobs</vt:lpstr>
      <vt:lpstr>My opinion</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&amp; Steve Gates    Jobs</dc:title>
  <dc:creator>Asinate Tapa'Atoutai</dc:creator>
  <cp:lastModifiedBy>Asinate Tapa'Atoutai</cp:lastModifiedBy>
  <cp:revision>24</cp:revision>
  <dcterms:created xsi:type="dcterms:W3CDTF">2012-11-27T16:46:16Z</dcterms:created>
  <dcterms:modified xsi:type="dcterms:W3CDTF">2012-12-05T17:27:51Z</dcterms:modified>
</cp:coreProperties>
</file>